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ink/ink1.xml" ContentType="application/inkml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0" r:id="rId2"/>
    <p:sldId id="271" r:id="rId3"/>
    <p:sldId id="267" r:id="rId4"/>
    <p:sldId id="274" r:id="rId5"/>
    <p:sldId id="264" r:id="rId6"/>
  </p:sldIdLst>
  <p:sldSz cx="13716000" cy="13716000"/>
  <p:notesSz cx="6858000" cy="9144000"/>
  <p:custDataLst>
    <p:tags r:id="rId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6B8F56FF-03A4-45DA-943D-24ED1103C009}">
          <p14:sldIdLst>
            <p14:sldId id="270"/>
            <p14:sldId id="271"/>
          </p14:sldIdLst>
        </p14:section>
        <p14:section name="Templates" id="{37261116-52FD-48D9-9F89-B695E9DFF16C}">
          <p14:sldIdLst>
            <p14:sldId id="267"/>
          </p14:sldIdLst>
        </p14:section>
        <p14:section name="Suggested Social Posts" id="{DC1FB6B2-8F8F-4F12-9781-9C56715B7518}">
          <p14:sldIdLst>
            <p14:sldId id="274"/>
          </p14:sldIdLst>
        </p14:section>
        <p14:section name="Examples" id="{82D2DE65-65D2-4C2C-92F7-64747026A289}">
          <p14:sldIdLst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2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A5B0"/>
    <a:srgbClr val="073174"/>
    <a:srgbClr val="FBC41E"/>
    <a:srgbClr val="003680"/>
    <a:srgbClr val="E6E6E6"/>
    <a:srgbClr val="0D57CE"/>
    <a:srgbClr val="FFFFFF"/>
    <a:srgbClr val="ED2A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52"/>
    <p:restoredTop sz="96327"/>
  </p:normalViewPr>
  <p:slideViewPr>
    <p:cSldViewPr snapToGrid="0">
      <p:cViewPr varScale="1">
        <p:scale>
          <a:sx n="55" d="100"/>
          <a:sy n="55" d="100"/>
        </p:scale>
        <p:origin x="2848" y="216"/>
      </p:cViewPr>
      <p:guideLst>
        <p:guide orient="horz" pos="4320"/>
        <p:guide pos="27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8T16:22:19.0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 1 24575,'-12'1'0,"7"0"0,-3 0 0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F83819-9988-7974-F135-60892A1B01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" y="-12357"/>
            <a:ext cx="13715999" cy="13715999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5280A6-B819-648D-D845-7E89B118C2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89163" y="7327555"/>
            <a:ext cx="4937673" cy="4361937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296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F915419-CA88-E1F7-047A-13DABD8FD3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F3066EB-80E5-D71E-D365-94C336AF63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8708" y="9459260"/>
            <a:ext cx="12558584" cy="1606342"/>
          </a:xfr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buNone/>
              <a:defRPr sz="16600" i="0">
                <a:solidFill>
                  <a:srgbClr val="073174"/>
                </a:solidFill>
                <a:effectLst>
                  <a:outerShdw blurRad="50800" dist="38100" dir="10800000" sx="101000" sy="101000" algn="r" rotWithShape="0">
                    <a:srgbClr val="15A5B0">
                      <a:alpha val="40000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Click to enter #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B3EDC4-24B8-1372-D696-CD13A7C16603}"/>
              </a:ext>
            </a:extLst>
          </p:cNvPr>
          <p:cNvSpPr txBox="1"/>
          <p:nvPr userDrawn="1"/>
        </p:nvSpPr>
        <p:spPr>
          <a:xfrm>
            <a:off x="2919284" y="7902996"/>
            <a:ext cx="7877432" cy="1685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lvl="0" indent="0" algn="ctr" defTabSz="1371600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11500" i="1">
                <a:solidFill>
                  <a:srgbClr val="073174"/>
                </a:solidFill>
                <a:effectLst>
                  <a:outerShdw blurRad="50800" dist="38100" dir="10800000" sx="101000" sy="101000" algn="r" rotWithShape="0">
                    <a:srgbClr val="FBC41E">
                      <a:alpha val="40000"/>
                    </a:srgbClr>
                  </a:outerShdw>
                </a:effectLst>
                <a:latin typeface="Raleway Black" pitchFamily="2" charset="0"/>
              </a:defRPr>
            </a:lvl1pPr>
            <a:lvl2pPr marL="10287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/>
            </a:lvl2pPr>
            <a:lvl3pPr marL="17145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/>
            </a:lvl3pPr>
            <a:lvl4pPr marL="24003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4pPr>
            <a:lvl5pPr marL="30861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5pPr>
            <a:lvl6pPr marL="37719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6pPr>
            <a:lvl7pPr marL="44577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7pPr>
            <a:lvl8pPr marL="51435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8pPr>
            <a:lvl9pPr marL="58293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9pPr>
          </a:lstStyle>
          <a:p>
            <a:pPr lvl="0" algn="ctr"/>
            <a:r>
              <a:rPr lang="en-US" i="0" dirty="0">
                <a:effectLst>
                  <a:outerShdw blurRad="50800" dist="38100" dir="10800000" sx="101000" sy="101000" algn="r" rotWithShape="0">
                    <a:srgbClr val="15A5B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BOOTH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005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7DC6AE-C06F-3866-8FAF-CFCCEF80FE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5E01ED2-79EF-C7BF-058A-01E9694EF71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56582" y="8439676"/>
            <a:ext cx="5058120" cy="2631987"/>
          </a:xfrm>
          <a:solidFill>
            <a:schemeClr val="bg1"/>
          </a:solidFill>
          <a:ln>
            <a:noFill/>
          </a:ln>
        </p:spPr>
        <p:txBody>
          <a:bodyPr anchor="t" anchorCtr="0"/>
          <a:lstStyle>
            <a:lvl1pPr marL="571500" indent="-571500">
              <a:buFont typeface="Arial" panose="020B0604020202020204" pitchFamily="34" charset="0"/>
              <a:buChar char="•"/>
              <a:defRPr/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Click icon to add logo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2210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124757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customXml" Target="../ink/ink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730253"/>
            <a:ext cx="1183005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3651250"/>
            <a:ext cx="1183005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D3D80-9D8D-A94A-B247-3E7FB7B8D04B}" type="datetimeFigureOut">
              <a:rPr lang="en-US" smtClean="0"/>
              <a:t>1/31/24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12712703"/>
            <a:ext cx="462915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811DD-5CA4-F741-84CA-28B85B02C1E6}" type="slidenum">
              <a:rPr lang="en-US" smtClean="0"/>
              <a:t>‹#›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78150F3-6FD1-000C-FB99-BA7CC3566C2A}"/>
                  </a:ext>
                </a:extLst>
              </p14:cNvPr>
              <p14:cNvContentPartPr/>
              <p14:nvPr userDrawn="1"/>
            </p14:nvContentPartPr>
            <p14:xfrm>
              <a:off x="-2001788" y="3661043"/>
              <a:ext cx="9360" cy="1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78150F3-6FD1-000C-FB99-BA7CC3566C2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2007908" y="3654923"/>
                <a:ext cx="21600" cy="13680"/>
              </a:xfrm>
              <a:prstGeom prst="rect">
                <a:avLst/>
              </a:prstGeom>
            </p:spPr>
          </p:pic>
        </mc:Fallback>
      </mc:AlternateContent>
    </p:spTree>
    <p:custDataLst>
      <p:tags r:id="rId6"/>
    </p:custDataLst>
    <p:extLst>
      <p:ext uri="{BB962C8B-B14F-4D97-AF65-F5344CB8AC3E}">
        <p14:creationId xmlns:p14="http://schemas.microsoft.com/office/powerpoint/2010/main" val="1800757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3" r:id="rId2"/>
    <p:sldLayoutId id="2147483661" r:id="rId3"/>
    <p:sldLayoutId id="2147483666" r:id="rId4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rchantadvisorygroup.org/conferences/mag-payments-summit---london-24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5" Type="http://schemas.openxmlformats.org/officeDocument/2006/relationships/image" Target="../media/image5.png"/><Relationship Id="rId4" Type="http://schemas.openxmlformats.org/officeDocument/2006/relationships/hyperlink" Target="https://www.linkedin.com/company/merchant-advisory-group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1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E76EB9-6D04-58A1-3D27-68D4F222D9E2}"/>
              </a:ext>
            </a:extLst>
          </p:cNvPr>
          <p:cNvSpPr txBox="1"/>
          <p:nvPr/>
        </p:nvSpPr>
        <p:spPr>
          <a:xfrm>
            <a:off x="0" y="2672862"/>
            <a:ext cx="13716000" cy="2800767"/>
          </a:xfrm>
          <a:prstGeom prst="rect">
            <a:avLst/>
          </a:prstGeom>
          <a:solidFill>
            <a:srgbClr val="07317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15A5B0"/>
                </a:solidFill>
                <a:latin typeface="Arial Black" panose="020B0A04020102020204" pitchFamily="34" charset="0"/>
              </a:rPr>
              <a:t>Using the </a:t>
            </a:r>
          </a:p>
          <a:p>
            <a:pPr algn="ctr"/>
            <a:r>
              <a:rPr lang="en-US" sz="8800" dirty="0">
                <a:solidFill>
                  <a:srgbClr val="15A5B0"/>
                </a:solidFill>
                <a:latin typeface="Arial Black" panose="020B0A04020102020204" pitchFamily="34" charset="0"/>
              </a:rPr>
              <a:t>Templates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552692-174D-5860-AD70-FA22D984CCED}"/>
              </a:ext>
            </a:extLst>
          </p:cNvPr>
          <p:cNvSpPr txBox="1"/>
          <p:nvPr/>
        </p:nvSpPr>
        <p:spPr>
          <a:xfrm>
            <a:off x="1160584" y="6002215"/>
            <a:ext cx="11664461" cy="6894195"/>
          </a:xfrm>
          <a:prstGeom prst="rect">
            <a:avLst/>
          </a:prstGeom>
          <a:solidFill>
            <a:srgbClr val="073174"/>
          </a:solidFill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slide 3 you will find the template for promoting your role at our event. Examples are at the back of this deck.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the information (Headshot, Booth Number, or Logo) – see next screen for detailed instructions on how to do this.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 the appropriate slides as JPGs which will fit neatly into your social media platform!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the “Kit” (MS Word document) that fits your situation to source suggested pre-, during, and post-conference social media posts.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267E196-D5BF-2CA6-E713-D29DFF783C12}"/>
              </a:ext>
            </a:extLst>
          </p:cNvPr>
          <p:cNvCxnSpPr/>
          <p:nvPr/>
        </p:nvCxnSpPr>
        <p:spPr>
          <a:xfrm>
            <a:off x="1160584" y="5549030"/>
            <a:ext cx="11428074" cy="0"/>
          </a:xfrm>
          <a:prstGeom prst="line">
            <a:avLst/>
          </a:prstGeom>
          <a:ln w="57150">
            <a:solidFill>
              <a:srgbClr val="15A5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C4541C43-8A41-6329-0535-9A4BB7B23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317" y="-119160"/>
            <a:ext cx="9741366" cy="28816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7361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1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C7CFB2-49CE-B20D-6AF7-E8C57958061B}"/>
              </a:ext>
            </a:extLst>
          </p:cNvPr>
          <p:cNvSpPr txBox="1"/>
          <p:nvPr/>
        </p:nvSpPr>
        <p:spPr>
          <a:xfrm>
            <a:off x="926123" y="6025661"/>
            <a:ext cx="7444154" cy="6924973"/>
          </a:xfrm>
          <a:prstGeom prst="rect">
            <a:avLst/>
          </a:prstGeom>
          <a:solidFill>
            <a:srgbClr val="073174"/>
          </a:solidFill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placeholder.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in the Images group, click “Pictures” and then click “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Device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dialog box that opens, navigate to the photo you want to insert and click “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marL="1657350" lvl="2" indent="-7429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best results crop or resize your photo or logo before adding it to the template.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10FE8E-C9EF-5B27-3BC2-CB01923F2B9E}"/>
              </a:ext>
            </a:extLst>
          </p:cNvPr>
          <p:cNvSpPr txBox="1"/>
          <p:nvPr/>
        </p:nvSpPr>
        <p:spPr>
          <a:xfrm>
            <a:off x="0" y="2672862"/>
            <a:ext cx="13716000" cy="2800767"/>
          </a:xfrm>
          <a:prstGeom prst="rect">
            <a:avLst/>
          </a:prstGeom>
          <a:solidFill>
            <a:srgbClr val="07317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15A5B0"/>
                </a:solidFill>
                <a:latin typeface="Arial Black" panose="020B0A04020102020204" pitchFamily="34" charset="0"/>
              </a:rPr>
              <a:t>Insert Picture in</a:t>
            </a:r>
          </a:p>
          <a:p>
            <a:pPr algn="ctr"/>
            <a:r>
              <a:rPr lang="en-US" sz="8800" dirty="0">
                <a:solidFill>
                  <a:srgbClr val="15A5B0"/>
                </a:solidFill>
                <a:latin typeface="Arial Black" panose="020B0A04020102020204" pitchFamily="34" charset="0"/>
              </a:rPr>
              <a:t>PowerPoint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458D81A-06C4-C8A0-D1C1-6923D5AC9B2B}"/>
              </a:ext>
            </a:extLst>
          </p:cNvPr>
          <p:cNvCxnSpPr/>
          <p:nvPr/>
        </p:nvCxnSpPr>
        <p:spPr>
          <a:xfrm>
            <a:off x="1160584" y="5549030"/>
            <a:ext cx="11428074" cy="0"/>
          </a:xfrm>
          <a:prstGeom prst="line">
            <a:avLst/>
          </a:prstGeom>
          <a:ln w="57150">
            <a:solidFill>
              <a:srgbClr val="15A5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1709E4B-D38E-EBD0-46C5-EE7FFFB6501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39" b="439"/>
          <a:stretch/>
        </p:blipFill>
        <p:spPr>
          <a:xfrm>
            <a:off x="9018495" y="6025661"/>
            <a:ext cx="3588384" cy="3556907"/>
          </a:xfrm>
          <a:prstGeom prst="rect">
            <a:avLst/>
          </a:prstGeom>
          <a:noFill/>
          <a:ln w="28575">
            <a:solidFill>
              <a:srgbClr val="15A5B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8F47B3-DA5A-97F5-D43B-E6D5F9CCCC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25" t="3139" r="4825" b="16893"/>
          <a:stretch/>
        </p:blipFill>
        <p:spPr>
          <a:xfrm>
            <a:off x="9018495" y="9805273"/>
            <a:ext cx="3588384" cy="3529163"/>
          </a:xfrm>
          <a:prstGeom prst="rect">
            <a:avLst/>
          </a:prstGeom>
          <a:ln w="28575">
            <a:solidFill>
              <a:srgbClr val="15A5B0"/>
            </a:solidFill>
          </a:ln>
        </p:spPr>
      </p:pic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9760C7FE-1ED1-C4FA-E02B-02AA1092B7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7317" y="-119160"/>
            <a:ext cx="9741366" cy="28816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2008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320F1F-68D9-500E-1832-4FD658CB50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3328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D7A582D-7811-BD17-2F83-8E06241C7371}"/>
              </a:ext>
            </a:extLst>
          </p:cNvPr>
          <p:cNvSpPr/>
          <p:nvPr/>
        </p:nvSpPr>
        <p:spPr>
          <a:xfrm>
            <a:off x="0" y="0"/>
            <a:ext cx="13716000" cy="2016690"/>
          </a:xfrm>
          <a:prstGeom prst="rect">
            <a:avLst/>
          </a:prstGeom>
          <a:solidFill>
            <a:srgbClr val="073174"/>
          </a:solidFill>
          <a:ln>
            <a:solidFill>
              <a:srgbClr val="07317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6032F8-00CD-B62F-2E55-3FC51BB52E90}"/>
              </a:ext>
            </a:extLst>
          </p:cNvPr>
          <p:cNvSpPr txBox="1"/>
          <p:nvPr/>
        </p:nvSpPr>
        <p:spPr>
          <a:xfrm>
            <a:off x="789141" y="2374490"/>
            <a:ext cx="12438344" cy="111107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1200"/>
              </a:spcBef>
              <a:spcAft>
                <a:spcPts val="0"/>
              </a:spcAft>
            </a:pPr>
            <a:r>
              <a:rPr lang="en-US" sz="2800" b="1" kern="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Generic Statement (Use Until Registration Closes):</a:t>
            </a:r>
            <a:endParaRPr lang="en-US" sz="3200" b="1" kern="0" dirty="0">
              <a:solidFill>
                <a:srgbClr val="2F5496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Option 1: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am excited to be an exhibitor at MAG Payments Summit this June. Register for the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#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MAGPaymentsEurope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Summit 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today and share the excitement centered around this event! </a:t>
            </a:r>
            <a:b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https://www.merchantadvisorygroup.org/conferences/mag-payments-summit---london-24</a:t>
            </a:r>
            <a:endParaRPr kumimoji="0" lang="en-US" sz="2400" b="0" i="0" u="sng" strike="noStrike" kern="1200" cap="none" spc="0" normalizeH="0" baseline="0" noProof="0" dirty="0">
              <a:ln>
                <a:noFill/>
              </a:ln>
              <a:solidFill>
                <a:srgbClr val="0563C1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1200"/>
              </a:spcBef>
              <a:spcAft>
                <a:spcPts val="0"/>
              </a:spcAft>
            </a:pPr>
            <a:r>
              <a:rPr lang="en-US" sz="2800" b="1" kern="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Generic Statement (Use Until Registration Closes):</a:t>
            </a:r>
            <a:endParaRPr lang="en-US" sz="3200" b="1" kern="0" dirty="0">
              <a:solidFill>
                <a:srgbClr val="2F5496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Option 2: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am privileged to be an exhibitor at the MAG Payments Summit, which invites industry experts to discuss various topics including fraud, payments processing, alternative payments, and authentication. I strongly recommend securing your spot and registering today!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#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MAGPaymentsEurope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https://www.merchantadvisorygroup.org/conferences/mag-payments-summit---london-24</a:t>
            </a:r>
            <a:endParaRPr kumimoji="0" lang="en-US" sz="2400" b="0" i="0" u="sng" strike="noStrike" kern="1200" cap="none" spc="0" normalizeH="0" baseline="0" noProof="0" dirty="0">
              <a:ln>
                <a:noFill/>
              </a:ln>
              <a:solidFill>
                <a:srgbClr val="0563C1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>
              <a:spcBef>
                <a:spcPts val="1200"/>
              </a:spcBef>
              <a:spcAft>
                <a:spcPts val="0"/>
              </a:spcAft>
            </a:pPr>
            <a:r>
              <a:rPr lang="en-US" sz="2800" b="1" kern="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Use Until 10 </a:t>
            </a:r>
            <a:r>
              <a:rPr lang="en-US" sz="2800" b="1" kern="0" dirty="0">
                <a:solidFill>
                  <a:srgbClr val="2F549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June</a:t>
            </a:r>
            <a:r>
              <a:rPr lang="en-US" sz="2800" b="1" kern="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3200" b="1" kern="0" dirty="0">
              <a:solidFill>
                <a:srgbClr val="2F5496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Option 3: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MAG Payments Summit aims to cultivate enduring partnerships and provide valuable insights from payments industry experts. I am thrilled to be exhibiting at Booth [INSERT BOOTH NUMBER] and look forward to seeing you there!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#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MAGPaymentsEurope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https://www.merchantadvisorygroup.org/conferences/mag-payments-summit---london-24</a:t>
            </a:r>
            <a:endParaRPr kumimoji="0" lang="en-US" sz="2400" b="0" i="0" u="sng" strike="noStrike" kern="1200" cap="none" spc="0" normalizeH="0" baseline="0" noProof="0" dirty="0">
              <a:ln>
                <a:noFill/>
              </a:ln>
              <a:solidFill>
                <a:srgbClr val="0563C1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1200"/>
              </a:spcBef>
              <a:spcAft>
                <a:spcPts val="0"/>
              </a:spcAft>
            </a:pPr>
            <a:r>
              <a:rPr lang="en-US" sz="2800" b="1" u="sng" kern="0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Use When Registration is Closed (4 June-9 June): </a:t>
            </a:r>
            <a:endParaRPr lang="en-US" sz="3200" b="1" kern="0" dirty="0">
              <a:solidFill>
                <a:srgbClr val="2F5496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Option 4: 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2024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#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MAGPaymentsEurope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Summit</a:t>
            </a:r>
            <a:r>
              <a:rPr lang="en-US" sz="20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[less than 2 weeks away/less than a week away/starts tomorrow]! I am excited to join payments experts to discuss industry challenges and opportunities for both business- and tech-minded individuals. I hope to see you there! </a:t>
            </a: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>
              <a:spcBef>
                <a:spcPts val="1200"/>
              </a:spcBef>
              <a:spcAft>
                <a:spcPts val="0"/>
              </a:spcAft>
            </a:pPr>
            <a:r>
              <a:rPr lang="en-US" sz="2800" b="1" kern="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Important Information:</a:t>
            </a:r>
            <a:endParaRPr lang="en-US" sz="3200" b="1" kern="0" dirty="0">
              <a:solidFill>
                <a:srgbClr val="2F5496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HASHTAG: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#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MAGPaymentsEurope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 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IMPORTANT LINKS: 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https://www.merchantadvisorygroup.org/conferences/mag-payments-summit---london-24</a:t>
            </a:r>
            <a:endParaRPr kumimoji="0" lang="en-US" sz="2400" b="0" i="0" u="sng" strike="noStrike" kern="1200" cap="none" spc="0" normalizeH="0" baseline="0" noProof="0" dirty="0">
              <a:ln>
                <a:noFill/>
              </a:ln>
              <a:solidFill>
                <a:srgbClr val="0563C1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www.linkedin.com/company/merchant-advisory-group/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CFF88B7-9CA3-7193-198F-62B3EF1A138A}"/>
              </a:ext>
            </a:extLst>
          </p:cNvPr>
          <p:cNvGrpSpPr/>
          <p:nvPr/>
        </p:nvGrpSpPr>
        <p:grpSpPr>
          <a:xfrm>
            <a:off x="477047" y="230776"/>
            <a:ext cx="12761907" cy="1701600"/>
            <a:chOff x="278969" y="230776"/>
            <a:chExt cx="12761907" cy="170160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FC207BB-BB48-ECB2-8D8C-D8B57A25D36E}"/>
                </a:ext>
              </a:extLst>
            </p:cNvPr>
            <p:cNvSpPr txBox="1"/>
            <p:nvPr/>
          </p:nvSpPr>
          <p:spPr>
            <a:xfrm>
              <a:off x="6137698" y="748748"/>
              <a:ext cx="6903178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r"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 kern="1400" spc="-5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Exhibitor Social Share Kit</a:t>
              </a:r>
            </a:p>
          </p:txBody>
        </p:sp>
        <p:pic>
          <p:nvPicPr>
            <p:cNvPr id="3" name="Picture 2" descr="A black and white logo&#10;&#10;Description automatically generated">
              <a:extLst>
                <a:ext uri="{FF2B5EF4-FFF2-40B4-BE49-F238E27FC236}">
                  <a16:creationId xmlns:a16="http://schemas.microsoft.com/office/drawing/2014/main" id="{927043FA-1BEE-708B-02BF-D164E34531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849" r="5036"/>
            <a:stretch/>
          </p:blipFill>
          <p:spPr>
            <a:xfrm>
              <a:off x="278969" y="230776"/>
              <a:ext cx="5183605" cy="170160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275870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EF31DB-EA3E-AFDE-9691-B883F6C3F0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8708" y="9388922"/>
            <a:ext cx="12558584" cy="1606342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dirty="0"/>
              <a:t>001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94110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veUJT0an"/>
  <p:tag name="ARTICULATE_SLIDE_COUNT" val="5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7325</TotalTime>
  <Words>457</Words>
  <Application>Microsoft Macintosh PowerPoint</Application>
  <PresentationFormat>Custom</PresentationFormat>
  <Paragraphs>34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Drew Wohlberg</dc:creator>
  <cp:lastModifiedBy>Abby Arseneau</cp:lastModifiedBy>
  <cp:revision>50</cp:revision>
  <dcterms:created xsi:type="dcterms:W3CDTF">2023-02-16T19:19:06Z</dcterms:created>
  <dcterms:modified xsi:type="dcterms:W3CDTF">2024-02-01T03:12:04Z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BC6AEEAA-DB4C-4EEF-9CB0-71634388B925</vt:lpwstr>
  </property>
  <property fmtid="{D5CDD505-2E9C-101B-9397-08002B2CF9AE}" pid="3" name="ArticulatePath">
    <vt:lpwstr>PM24_Social-Template_Speaker</vt:lpwstr>
  </property>
</Properties>
</file>