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ags/tag2.xml" ContentType="application/vnd.openxmlformats-officedocument.presentationml.tags+xml"/>
  <Override PartName="/ppt/ink/ink1.xml" ContentType="application/inkml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70" r:id="rId2"/>
    <p:sldId id="271" r:id="rId3"/>
    <p:sldId id="274" r:id="rId4"/>
    <p:sldId id="273" r:id="rId5"/>
    <p:sldId id="275" r:id="rId6"/>
  </p:sldIdLst>
  <p:sldSz cx="13716000" cy="13716000"/>
  <p:notesSz cx="6858000" cy="9144000"/>
  <p:custDataLst>
    <p:tags r:id="rId7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structions" id="{6B8F56FF-03A4-45DA-943D-24ED1103C009}">
          <p14:sldIdLst>
            <p14:sldId id="270"/>
            <p14:sldId id="271"/>
          </p14:sldIdLst>
        </p14:section>
        <p14:section name="Templates" id="{37261116-52FD-48D9-9F89-B695E9DFF16C}">
          <p14:sldIdLst>
            <p14:sldId id="274"/>
          </p14:sldIdLst>
        </p14:section>
        <p14:section name="Suggested Social Posts" id="{DC1FB6B2-8F8F-4F12-9781-9C56715B7518}">
          <p14:sldIdLst>
            <p14:sldId id="273"/>
          </p14:sldIdLst>
        </p14:section>
        <p14:section name="Examples" id="{82D2DE65-65D2-4C2C-92F7-64747026A289}">
          <p14:sldIdLst>
            <p14:sldId id="27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27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63C1"/>
    <a:srgbClr val="0091E2"/>
    <a:srgbClr val="30B6D9"/>
    <a:srgbClr val="073174"/>
    <a:srgbClr val="FBC41E"/>
    <a:srgbClr val="003680"/>
    <a:srgbClr val="E6E6E6"/>
    <a:srgbClr val="0D57CE"/>
    <a:srgbClr val="FFFFFF"/>
    <a:srgbClr val="ED2A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481"/>
    <p:restoredTop sz="96327"/>
  </p:normalViewPr>
  <p:slideViewPr>
    <p:cSldViewPr snapToGrid="0">
      <p:cViewPr varScale="1">
        <p:scale>
          <a:sx n="55" d="100"/>
          <a:sy n="55" d="100"/>
        </p:scale>
        <p:origin x="3032" y="232"/>
      </p:cViewPr>
      <p:guideLst>
        <p:guide orient="horz" pos="4320"/>
        <p:guide pos="27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8T16:22:19.02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25 1 24575,'-12'1'0,"7"0"0,-3 0 0</inkml:trace>
</inkml:ink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B8708FE-415E-1BCD-253E-F80A2B99B48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" y="-12357"/>
            <a:ext cx="13715999" cy="13715999"/>
          </a:xfrm>
          <a:prstGeom prst="rect">
            <a:avLst/>
          </a:prstGeom>
        </p:spPr>
      </p:pic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C4E388E0-F47D-1EB9-CB30-A94DE35D55F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914051" y="3558732"/>
            <a:ext cx="5887898" cy="5201365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964F7F-B618-49E8-5275-192FF3957EA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 t="25616" b="25616"/>
          <a:stretch/>
        </p:blipFill>
        <p:spPr>
          <a:xfrm>
            <a:off x="32746" y="9541565"/>
            <a:ext cx="13650509" cy="374463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82962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EF915419-CA88-E1F7-047A-13DABD8FD3B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t="83" b="83"/>
          <a:stretch/>
        </p:blipFill>
        <p:spPr>
          <a:xfrm>
            <a:off x="0" y="0"/>
            <a:ext cx="13716000" cy="13716000"/>
          </a:xfrm>
          <a:prstGeom prst="rect">
            <a:avLst/>
          </a:prstGeom>
        </p:spPr>
      </p:pic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0F3066EB-80E5-D71E-D365-94C336AF63B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8708" y="9459260"/>
            <a:ext cx="12558584" cy="1606342"/>
          </a:xfrm>
        </p:spPr>
        <p:txBody>
          <a:bodyPr>
            <a:noAutofit/>
          </a:bodyPr>
          <a:lstStyle>
            <a:lvl1pPr marL="0" indent="0" algn="ctr">
              <a:lnSpc>
                <a:spcPct val="80000"/>
              </a:lnSpc>
              <a:buNone/>
              <a:defRPr sz="16600" i="0">
                <a:solidFill>
                  <a:srgbClr val="073174"/>
                </a:solidFill>
                <a:effectLst>
                  <a:outerShdw blurRad="50800" dist="38100" dir="10800000" sx="101000" sy="101000" algn="r" rotWithShape="0">
                    <a:srgbClr val="0091E2">
                      <a:alpha val="40000"/>
                    </a:srgbClr>
                  </a:outerShdw>
                </a:effectLst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 dirty="0"/>
              <a:t>Click to enter #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7B3EDC4-24B8-1372-D696-CD13A7C16603}"/>
              </a:ext>
            </a:extLst>
          </p:cNvPr>
          <p:cNvSpPr txBox="1"/>
          <p:nvPr userDrawn="1"/>
        </p:nvSpPr>
        <p:spPr>
          <a:xfrm>
            <a:off x="2919284" y="7902996"/>
            <a:ext cx="7877432" cy="16850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lvl="0" indent="0" algn="ctr" defTabSz="1371600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11500" i="1">
                <a:solidFill>
                  <a:srgbClr val="073174"/>
                </a:solidFill>
                <a:effectLst>
                  <a:outerShdw blurRad="50800" dist="38100" dir="10800000" sx="101000" sy="101000" algn="r" rotWithShape="0">
                    <a:srgbClr val="FBC41E">
                      <a:alpha val="40000"/>
                    </a:srgbClr>
                  </a:outerShdw>
                </a:effectLst>
                <a:latin typeface="Raleway Black" pitchFamily="2" charset="0"/>
              </a:defRPr>
            </a:lvl1pPr>
            <a:lvl2pPr marL="1028700" indent="-342900" defTabSz="13716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600"/>
            </a:lvl2pPr>
            <a:lvl3pPr marL="1714500" indent="-342900" defTabSz="13716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000"/>
            </a:lvl3pPr>
            <a:lvl4pPr marL="2400300" indent="-342900" defTabSz="13716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/>
            </a:lvl4pPr>
            <a:lvl5pPr marL="3086100" indent="-342900" defTabSz="13716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/>
            </a:lvl5pPr>
            <a:lvl6pPr marL="3771900" indent="-342900" defTabSz="13716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/>
            </a:lvl6pPr>
            <a:lvl7pPr marL="4457700" indent="-342900" defTabSz="13716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/>
            </a:lvl7pPr>
            <a:lvl8pPr marL="5143500" indent="-342900" defTabSz="13716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/>
            </a:lvl8pPr>
            <a:lvl9pPr marL="5829300" indent="-342900" defTabSz="13716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/>
            </a:lvl9pPr>
          </a:lstStyle>
          <a:p>
            <a:pPr lvl="0" algn="ctr"/>
            <a:r>
              <a:rPr lang="en-US" i="0" dirty="0">
                <a:effectLst>
                  <a:outerShdw blurRad="50800" dist="38100" dir="10800000" sx="101000" sy="101000" algn="r" rotWithShape="0">
                    <a:srgbClr val="0091E2"/>
                  </a:outerShdw>
                </a:effectLst>
                <a:latin typeface="Arial Black" panose="020B0A04020102020204" pitchFamily="34" charset="0"/>
              </a:rPr>
              <a:t>BOOTH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2005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97DC6AE-C06F-3866-8FAF-CFCCEF80FEA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t="83" b="83"/>
          <a:stretch/>
        </p:blipFill>
        <p:spPr>
          <a:xfrm>
            <a:off x="0" y="0"/>
            <a:ext cx="13716000" cy="13716000"/>
          </a:xfrm>
          <a:prstGeom prst="rect">
            <a:avLst/>
          </a:prstGeom>
        </p:spPr>
      </p:pic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95E01ED2-79EF-C7BF-058A-01E9694EF71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456582" y="8439676"/>
            <a:ext cx="5058120" cy="2631987"/>
          </a:xfrm>
          <a:solidFill>
            <a:schemeClr val="bg1"/>
          </a:solidFill>
          <a:ln>
            <a:noFill/>
          </a:ln>
        </p:spPr>
        <p:txBody>
          <a:bodyPr anchor="t" anchorCtr="0"/>
          <a:lstStyle>
            <a:lvl1pPr marL="571500" indent="-571500">
              <a:buFont typeface="Arial" panose="020B0604020202020204" pitchFamily="34" charset="0"/>
              <a:buChar char="•"/>
              <a:defRPr/>
            </a:lvl1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Click icon to add logo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42210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3124757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customXml" Target="../ink/ink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ags" Target="../tags/tag2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2975" y="730253"/>
            <a:ext cx="1183005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2975" y="3651250"/>
            <a:ext cx="1183005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42975" y="12712703"/>
            <a:ext cx="30861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ED3D80-9D8D-A94A-B247-3E7FB7B8D04B}" type="datetimeFigureOut">
              <a:rPr lang="en-US" smtClean="0"/>
              <a:t>3/19/25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43425" y="12712703"/>
            <a:ext cx="462915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86925" y="12712703"/>
            <a:ext cx="30861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F811DD-5CA4-F741-84CA-28B85B02C1E6}" type="slidenum">
              <a:rPr lang="en-US" smtClean="0"/>
              <a:t>‹#›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978150F3-6FD1-000C-FB99-BA7CC3566C2A}"/>
                  </a:ext>
                </a:extLst>
              </p14:cNvPr>
              <p14:cNvContentPartPr/>
              <p14:nvPr userDrawn="1"/>
            </p14:nvContentPartPr>
            <p14:xfrm>
              <a:off x="-2001788" y="3661043"/>
              <a:ext cx="9360" cy="14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978150F3-6FD1-000C-FB99-BA7CC3566C2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-2007908" y="3654923"/>
                <a:ext cx="21600" cy="13680"/>
              </a:xfrm>
              <a:prstGeom prst="rect">
                <a:avLst/>
              </a:prstGeom>
            </p:spPr>
          </p:pic>
        </mc:Fallback>
      </mc:AlternateContent>
    </p:spTree>
    <p:custDataLst>
      <p:tags r:id="rId6"/>
    </p:custDataLst>
    <p:extLst>
      <p:ext uri="{BB962C8B-B14F-4D97-AF65-F5344CB8AC3E}">
        <p14:creationId xmlns:p14="http://schemas.microsoft.com/office/powerpoint/2010/main" val="1800757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3" r:id="rId2"/>
    <p:sldLayoutId id="2147483661" r:id="rId3"/>
    <p:sldLayoutId id="2147483666" r:id="rId4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rchantadvisorygroup.org/mag-calendar/2025/10/07/default-calendar/mag-payments-summit---singapore-25" TargetMode="Externa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Relationship Id="rId5" Type="http://schemas.openxmlformats.org/officeDocument/2006/relationships/image" Target="../media/image6.png"/><Relationship Id="rId4" Type="http://schemas.openxmlformats.org/officeDocument/2006/relationships/hyperlink" Target="https://www.linkedin.com/company/merchant-advisory-group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31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B552692-174D-5860-AD70-FA22D984CCED}"/>
              </a:ext>
            </a:extLst>
          </p:cNvPr>
          <p:cNvSpPr txBox="1"/>
          <p:nvPr/>
        </p:nvSpPr>
        <p:spPr>
          <a:xfrm>
            <a:off x="1160584" y="6002215"/>
            <a:ext cx="11664461" cy="6370975"/>
          </a:xfrm>
          <a:prstGeom prst="rect">
            <a:avLst/>
          </a:prstGeom>
          <a:solidFill>
            <a:srgbClr val="073174"/>
          </a:solidFill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slide 3 you will find the template for promoting your role at our event. Examples are at the back of this deck.</a:t>
            </a:r>
            <a:br>
              <a:rPr lang="en-US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Update the information (Headshot) – see next screen for detailed instructions on how to do this.</a:t>
            </a:r>
            <a:br>
              <a:rPr lang="en-US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Print the appropriate slides as JPGs which will fit neatly into your social media platform!</a:t>
            </a:r>
            <a:br>
              <a:rPr lang="en-US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 the “Kit” (MS Word document) that fits your situation to source suggested pre-, during, and post- conference social media posts.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ABB760D-172F-A493-83BA-86F17E53A83A}"/>
              </a:ext>
            </a:extLst>
          </p:cNvPr>
          <p:cNvSpPr txBox="1"/>
          <p:nvPr/>
        </p:nvSpPr>
        <p:spPr>
          <a:xfrm>
            <a:off x="0" y="2672862"/>
            <a:ext cx="13716000" cy="2800767"/>
          </a:xfrm>
          <a:prstGeom prst="rect">
            <a:avLst/>
          </a:prstGeom>
          <a:solidFill>
            <a:srgbClr val="07317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800" dirty="0">
                <a:solidFill>
                  <a:srgbClr val="15A5B0"/>
                </a:solidFill>
                <a:latin typeface="Arial Black" panose="020B0A04020102020204" pitchFamily="34" charset="0"/>
              </a:rPr>
              <a:t>Using the </a:t>
            </a:r>
          </a:p>
          <a:p>
            <a:pPr algn="ctr"/>
            <a:r>
              <a:rPr lang="en-US" sz="8800" dirty="0">
                <a:solidFill>
                  <a:srgbClr val="15A5B0"/>
                </a:solidFill>
                <a:latin typeface="Arial Black" panose="020B0A04020102020204" pitchFamily="34" charset="0"/>
              </a:rPr>
              <a:t>Templates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4383069-6195-E647-E2BF-44D8F00BE8F7}"/>
              </a:ext>
            </a:extLst>
          </p:cNvPr>
          <p:cNvCxnSpPr/>
          <p:nvPr/>
        </p:nvCxnSpPr>
        <p:spPr>
          <a:xfrm>
            <a:off x="1160584" y="5549030"/>
            <a:ext cx="11428074" cy="0"/>
          </a:xfrm>
          <a:prstGeom prst="line">
            <a:avLst/>
          </a:prstGeom>
          <a:ln w="57150">
            <a:solidFill>
              <a:srgbClr val="15A5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black and white logo&#10;&#10;AI-generated content may be incorrect.">
            <a:extLst>
              <a:ext uri="{FF2B5EF4-FFF2-40B4-BE49-F238E27FC236}">
                <a16:creationId xmlns:a16="http://schemas.microsoft.com/office/drawing/2014/main" id="{A1127787-E9E3-FF28-DCEB-59A1D93D5E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2667" y="381564"/>
            <a:ext cx="9710667" cy="182282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47361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31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5C7CFB2-49CE-B20D-6AF7-E8C57958061B}"/>
              </a:ext>
            </a:extLst>
          </p:cNvPr>
          <p:cNvSpPr txBox="1"/>
          <p:nvPr/>
        </p:nvSpPr>
        <p:spPr>
          <a:xfrm>
            <a:off x="926123" y="6025661"/>
            <a:ext cx="7444154" cy="6924973"/>
          </a:xfrm>
          <a:prstGeom prst="rect">
            <a:avLst/>
          </a:prstGeom>
          <a:solidFill>
            <a:srgbClr val="073174"/>
          </a:solidFill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the placeholder.</a:t>
            </a:r>
            <a:br>
              <a:rPr lang="en-US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the insert tab, in the Images group, click “Pictures” and then click “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Device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  <a:br>
              <a:rPr lang="en-US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dialog box that opens, navigate to the photo you want to insert and click “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</a:p>
          <a:p>
            <a:pPr marL="1657350" lvl="2" indent="-7429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best results crop or resize your photo or logo before adding it to the template.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609FCA-5C5B-18E5-48C7-C29FF7D2B15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510" b="510"/>
          <a:stretch/>
        </p:blipFill>
        <p:spPr>
          <a:xfrm>
            <a:off x="9018495" y="6025661"/>
            <a:ext cx="3588384" cy="3556907"/>
          </a:xfrm>
          <a:prstGeom prst="rect">
            <a:avLst/>
          </a:prstGeom>
          <a:ln w="28575">
            <a:solidFill>
              <a:srgbClr val="0091E2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166E212-8315-E7F5-DEFD-6AD3B766C7D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225" t="3139" r="4825" b="16893"/>
          <a:stretch/>
        </p:blipFill>
        <p:spPr>
          <a:xfrm>
            <a:off x="9018495" y="9805273"/>
            <a:ext cx="3588384" cy="3529163"/>
          </a:xfrm>
          <a:prstGeom prst="rect">
            <a:avLst/>
          </a:prstGeom>
          <a:ln w="28575">
            <a:solidFill>
              <a:srgbClr val="0091E2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CF07579-BA5E-F38C-71A9-3843260D62D0}"/>
              </a:ext>
            </a:extLst>
          </p:cNvPr>
          <p:cNvSpPr txBox="1"/>
          <p:nvPr/>
        </p:nvSpPr>
        <p:spPr>
          <a:xfrm>
            <a:off x="0" y="2672862"/>
            <a:ext cx="13716000" cy="2800767"/>
          </a:xfrm>
          <a:prstGeom prst="rect">
            <a:avLst/>
          </a:prstGeom>
          <a:solidFill>
            <a:srgbClr val="073174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800" dirty="0">
                <a:solidFill>
                  <a:srgbClr val="15A5B0"/>
                </a:solidFill>
                <a:latin typeface="Arial Black" panose="020B0A04020102020204" pitchFamily="34" charset="0"/>
              </a:rPr>
              <a:t>Insert Picture in</a:t>
            </a:r>
          </a:p>
          <a:p>
            <a:pPr algn="ctr"/>
            <a:r>
              <a:rPr lang="en-US" sz="8800" dirty="0">
                <a:solidFill>
                  <a:srgbClr val="15A5B0"/>
                </a:solidFill>
                <a:latin typeface="Arial Black" panose="020B0A04020102020204" pitchFamily="34" charset="0"/>
              </a:rPr>
              <a:t>PowerPoint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F974300-5F78-A834-9EDF-799E9A4AFE8A}"/>
              </a:ext>
            </a:extLst>
          </p:cNvPr>
          <p:cNvCxnSpPr/>
          <p:nvPr/>
        </p:nvCxnSpPr>
        <p:spPr>
          <a:xfrm>
            <a:off x="1160584" y="5549030"/>
            <a:ext cx="11428074" cy="0"/>
          </a:xfrm>
          <a:prstGeom prst="line">
            <a:avLst/>
          </a:prstGeom>
          <a:ln w="57150">
            <a:solidFill>
              <a:srgbClr val="15A5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black and white logo&#10;&#10;AI-generated content may be incorrect.">
            <a:extLst>
              <a:ext uri="{FF2B5EF4-FFF2-40B4-BE49-F238E27FC236}">
                <a16:creationId xmlns:a16="http://schemas.microsoft.com/office/drawing/2014/main" id="{80B49BB7-F477-CEBB-DEA8-D8AE31A8EE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02667" y="381564"/>
            <a:ext cx="9710667" cy="182282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320080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75D2BFF1-2CE4-D139-3C9D-7E9C50CD96A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7981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D7A582D-7811-BD17-2F83-8E06241C7371}"/>
              </a:ext>
            </a:extLst>
          </p:cNvPr>
          <p:cNvSpPr/>
          <p:nvPr/>
        </p:nvSpPr>
        <p:spPr>
          <a:xfrm>
            <a:off x="0" y="0"/>
            <a:ext cx="13716000" cy="2016690"/>
          </a:xfrm>
          <a:prstGeom prst="rect">
            <a:avLst/>
          </a:prstGeom>
          <a:solidFill>
            <a:srgbClr val="073174"/>
          </a:solidFill>
          <a:ln>
            <a:solidFill>
              <a:srgbClr val="07317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34495F1-B5D9-92D5-635C-79CE991960AC}"/>
              </a:ext>
            </a:extLst>
          </p:cNvPr>
          <p:cNvSpPr txBox="1"/>
          <p:nvPr/>
        </p:nvSpPr>
        <p:spPr>
          <a:xfrm>
            <a:off x="4133588" y="584973"/>
            <a:ext cx="958241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800" b="1" kern="1400" spc="-5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Speaker Social Share Kit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6032F8-00CD-B62F-2E55-3FC51BB52E90}"/>
              </a:ext>
            </a:extLst>
          </p:cNvPr>
          <p:cNvSpPr txBox="1"/>
          <p:nvPr/>
        </p:nvSpPr>
        <p:spPr>
          <a:xfrm>
            <a:off x="300802" y="2000943"/>
            <a:ext cx="13114395" cy="107414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1200"/>
              </a:spcBef>
              <a:spcAft>
                <a:spcPts val="600"/>
              </a:spcAft>
            </a:pPr>
            <a:r>
              <a:rPr lang="en-US" sz="2800" b="1" u="sng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GENERIC STATEMENT (USE UNTIL 30 SEPTEMBER):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Option 1:</a:t>
            </a:r>
            <a:r>
              <a:rPr lang="en-US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 am excited to be part of the MAG Payments Summit-Singapore 25 agenda this coming </a:t>
            </a:r>
            <a:r>
              <a:rPr lang="en-US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October</a:t>
            </a:r>
            <a:r>
              <a:rPr lang="en-US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for [INSERT SESSION TITLE]. Register for </a:t>
            </a:r>
            <a:r>
              <a:rPr lang="en-US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</a:t>
            </a:r>
            <a:r>
              <a:rPr lang="en-US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#</a:t>
            </a:r>
            <a:r>
              <a:rPr lang="en-US" sz="2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MAGPaymentsAPAC</a:t>
            </a:r>
            <a:r>
              <a:rPr lang="en-US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Summit today and share the excitement centered around this event! </a:t>
            </a:r>
            <a:r>
              <a:rPr lang="en-US" sz="22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https://</a:t>
            </a:r>
            <a:r>
              <a:rPr lang="en-US" sz="2200" u="sng" dirty="0" err="1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www.merchantadvisorygroup.org</a:t>
            </a:r>
            <a:r>
              <a:rPr lang="en-US" sz="22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/mag-calendar/2025/10/07/default-calendar/mag-payments-summit---singapore-25</a:t>
            </a:r>
            <a:endParaRPr lang="en-US" sz="2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spcBef>
                <a:spcPts val="1200"/>
              </a:spcBef>
              <a:spcAft>
                <a:spcPts val="600"/>
              </a:spcAft>
            </a:pPr>
            <a:r>
              <a:rPr lang="en-US" sz="2800" b="1" u="sng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GENERIC STATEMENT (USE UNTIL 30 SEPTEMBER):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Option 2:</a:t>
            </a:r>
            <a:r>
              <a:rPr lang="en-US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 am privileged to be a speaker at the MAG Payments </a:t>
            </a:r>
            <a:r>
              <a:rPr lang="en-US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Summit-Singapore 25</a:t>
            </a:r>
            <a:r>
              <a:rPr lang="en-US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which invites industry experts to discuss various topics including fraud, payments processing, alternative payments, and authentication. I strongly recommend securing your spot and registering today! #</a:t>
            </a:r>
            <a:r>
              <a:rPr lang="en-US" sz="2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MAGPaymentsAPAC</a:t>
            </a:r>
            <a:r>
              <a:rPr lang="en-US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https://www.merchantadvisorygroup.org/mag-calendar/2025/10/07/default-calendar/mag-payments-summit---singapore-25</a:t>
            </a:r>
            <a:endParaRPr lang="en-US" sz="2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spcBef>
                <a:spcPts val="1200"/>
              </a:spcBef>
              <a:spcAft>
                <a:spcPts val="600"/>
              </a:spcAft>
            </a:pPr>
            <a:r>
              <a:rPr lang="en-US" sz="2800" b="1" u="sng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USE UNTIL 7 OCTOBER: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Option 3:</a:t>
            </a:r>
            <a:r>
              <a:rPr lang="en-US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The </a:t>
            </a:r>
            <a:r>
              <a:rPr lang="en-US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MAG Payments Summit-Singapore 25 aims to cultivate enduring partnerships and provide valuable insights from payments industry experts. I am thrilled to take the stage and share my perspective during the [INSERT SESSION TITLE]. I look forward to seeing you there! #</a:t>
            </a:r>
            <a:r>
              <a:rPr lang="en-US" sz="2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MAGPaymentsAPAC</a:t>
            </a:r>
            <a:r>
              <a:rPr lang="en-US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https://</a:t>
            </a:r>
            <a:r>
              <a:rPr lang="en-US" sz="2200" u="sng" dirty="0" err="1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www.merchantadvisorygroup.org</a:t>
            </a:r>
            <a:r>
              <a:rPr lang="en-US" sz="22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/mag-calendar/2025/10/07/default-calendar/mag-payments-summit---singapore-25</a:t>
            </a:r>
            <a:endParaRPr lang="en-US" sz="2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spcBef>
                <a:spcPts val="1200"/>
              </a:spcBef>
              <a:spcAft>
                <a:spcPts val="600"/>
              </a:spcAft>
            </a:pPr>
            <a:r>
              <a:rPr lang="en-US" sz="2800" b="1" u="sng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USE WHEN REGISTRATION IS CLOSED (1 OCTOBER-6 OCTOBER): </a:t>
            </a:r>
            <a:endParaRPr lang="en-US" sz="2800" b="1" kern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Option 4: 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MAG Payments Summit- Singapore 25 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 [less than a week away/starts tomorrow]! I am excited to join payments experts to discuss industry challenges and opportunities for both business and tech-minded individuals. I hope to see you there! #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MAGPaymentsAPAC</a:t>
            </a:r>
            <a:endParaRPr lang="en-US" sz="22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b="1" u="sng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IMPORTANT INFORMATION: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HASHTAG: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#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MAGPaymentsAPAC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#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MAGPaymentsSummit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IMPORTANT LINKS: </a:t>
            </a:r>
            <a:endParaRPr lang="en-US" sz="2800" b="1" u="sng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2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https://www.merchantadvisorygroup.org/mag-calendar/2025/10/07/default-calendar/mag-payments-summit---singapore-25</a:t>
            </a:r>
            <a:endParaRPr lang="en-US" sz="2200" u="sng" dirty="0">
              <a:solidFill>
                <a:srgbClr val="0563C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2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www.linkedin.com/company/merchant-advisory-group/</a:t>
            </a:r>
            <a:endParaRPr lang="en-US" sz="2200" dirty="0">
              <a:solidFill>
                <a:srgbClr val="0563C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 descr="A black and white logo&#10;&#10;AI-generated content may be incorrect.">
            <a:extLst>
              <a:ext uri="{FF2B5EF4-FFF2-40B4-BE49-F238E27FC236}">
                <a16:creationId xmlns:a16="http://schemas.microsoft.com/office/drawing/2014/main" id="{01616EE0-DFC1-20DA-FC6C-3B7CCACC0A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7702" y="569277"/>
            <a:ext cx="4332095" cy="81319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828679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A person smiling at camera&#10;&#10;Description automatically generated">
            <a:extLst>
              <a:ext uri="{FF2B5EF4-FFF2-40B4-BE49-F238E27FC236}">
                <a16:creationId xmlns:a16="http://schemas.microsoft.com/office/drawing/2014/main" id="{6469A58C-B627-1691-DFAC-F65DCFA01D0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3346" b="334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0906943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OFFICE THEME" val="veUJT0an"/>
  <p:tag name="ARTICULATE_SLIDE_COUNT" val="5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7742</TotalTime>
  <Words>476</Words>
  <Application>Microsoft Macintosh PowerPoint</Application>
  <PresentationFormat>Custom</PresentationFormat>
  <Paragraphs>27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Arial Black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Drew Wohlberg</dc:creator>
  <cp:lastModifiedBy>Abby Arseneau</cp:lastModifiedBy>
  <cp:revision>61</cp:revision>
  <dcterms:created xsi:type="dcterms:W3CDTF">2023-02-16T19:19:06Z</dcterms:created>
  <dcterms:modified xsi:type="dcterms:W3CDTF">2025-03-19T15:48:25Z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BC6AEEAA-DB4C-4EEF-9CB0-71634388B925</vt:lpwstr>
  </property>
  <property fmtid="{D5CDD505-2E9C-101B-9397-08002B2CF9AE}" pid="3" name="ArticulatePath">
    <vt:lpwstr>PM24_Social-Template_Speaker</vt:lpwstr>
  </property>
</Properties>
</file>