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ags/tag2.xml" ContentType="application/vnd.openxmlformats-officedocument.presentationml.tags+xml"/>
  <Override PartName="/ppt/ink/ink1.xml" ContentType="application/inkml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270" r:id="rId2"/>
    <p:sldId id="271" r:id="rId3"/>
    <p:sldId id="277" r:id="rId4"/>
    <p:sldId id="273" r:id="rId5"/>
    <p:sldId id="276" r:id="rId6"/>
  </p:sldIdLst>
  <p:sldSz cx="13716000" cy="13716000"/>
  <p:notesSz cx="6858000" cy="9144000"/>
  <p:custDataLst>
    <p:tags r:id="rId7"/>
  </p:custData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Instructions" id="{6B8F56FF-03A4-45DA-943D-24ED1103C009}">
          <p14:sldIdLst>
            <p14:sldId id="270"/>
            <p14:sldId id="271"/>
          </p14:sldIdLst>
        </p14:section>
        <p14:section name="Templates" id="{37261116-52FD-48D9-9F89-B695E9DFF16C}">
          <p14:sldIdLst>
            <p14:sldId id="277"/>
          </p14:sldIdLst>
        </p14:section>
        <p14:section name="Suggested Social Posts" id="{DC1FB6B2-8F8F-4F12-9781-9C56715B7518}">
          <p14:sldIdLst>
            <p14:sldId id="273"/>
          </p14:sldIdLst>
        </p14:section>
        <p14:section name="Examples" id="{82D2DE65-65D2-4C2C-92F7-64747026A289}">
          <p14:sldIdLst>
            <p14:sldId id="276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4320" userDrawn="1">
          <p15:clr>
            <a:srgbClr val="A4A3A4"/>
          </p15:clr>
        </p15:guide>
        <p15:guide id="2" pos="276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0B6D9"/>
    <a:srgbClr val="0091E2"/>
    <a:srgbClr val="073174"/>
    <a:srgbClr val="FBC41E"/>
    <a:srgbClr val="003680"/>
    <a:srgbClr val="E6E6E6"/>
    <a:srgbClr val="0D57CE"/>
    <a:srgbClr val="FFFFFF"/>
    <a:srgbClr val="ED2A5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6489"/>
    <p:restoredTop sz="96327"/>
  </p:normalViewPr>
  <p:slideViewPr>
    <p:cSldViewPr snapToGrid="0">
      <p:cViewPr varScale="1">
        <p:scale>
          <a:sx n="55" d="100"/>
          <a:sy n="55" d="100"/>
        </p:scale>
        <p:origin x="2984" y="216"/>
      </p:cViewPr>
      <p:guideLst>
        <p:guide orient="horz" pos="4320"/>
        <p:guide pos="276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50" d="100"/>
        <a:sy n="15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tags" Target="tags/tag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8T16:22:19.028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25 1 24575,'-12'1'0,"7"0"0,-3 0 0</inkml:trace>
</inkml:ink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3.xml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4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5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6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2B8708FE-415E-1BCD-253E-F80A2B99B482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1" y="-12357"/>
            <a:ext cx="13715999" cy="13715999"/>
          </a:xfrm>
          <a:prstGeom prst="rect">
            <a:avLst/>
          </a:prstGeom>
        </p:spPr>
      </p:pic>
      <p:sp>
        <p:nvSpPr>
          <p:cNvPr id="4" name="Picture Placeholder 2">
            <a:extLst>
              <a:ext uri="{FF2B5EF4-FFF2-40B4-BE49-F238E27FC236}">
                <a16:creationId xmlns:a16="http://schemas.microsoft.com/office/drawing/2014/main" id="{C4E388E0-F47D-1EB9-CB30-A94DE35D55FA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3914051" y="3558732"/>
            <a:ext cx="5887898" cy="5201365"/>
          </a:xfrm>
          <a:solidFill>
            <a:schemeClr val="bg1"/>
          </a:solidFill>
          <a:ln>
            <a:noFill/>
          </a:ln>
        </p:spPr>
        <p:txBody>
          <a:bodyPr/>
          <a:lstStyle/>
          <a:p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CBF5876-F842-B49D-55C3-DC15D296E8DF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rcRect t="3632" b="3632"/>
          <a:stretch/>
        </p:blipFill>
        <p:spPr>
          <a:xfrm>
            <a:off x="32746" y="9362661"/>
            <a:ext cx="13650509" cy="3744637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1829625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>
            <a:extLst>
              <a:ext uri="{FF2B5EF4-FFF2-40B4-BE49-F238E27FC236}">
                <a16:creationId xmlns:a16="http://schemas.microsoft.com/office/drawing/2014/main" id="{EF915419-CA88-E1F7-047A-13DABD8FD3BC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 t="83" b="83"/>
          <a:stretch/>
        </p:blipFill>
        <p:spPr>
          <a:xfrm>
            <a:off x="0" y="0"/>
            <a:ext cx="13716000" cy="13716000"/>
          </a:xfrm>
          <a:prstGeom prst="rect">
            <a:avLst/>
          </a:prstGeom>
        </p:spPr>
      </p:pic>
      <p:sp>
        <p:nvSpPr>
          <p:cNvPr id="10" name="Text Placeholder 5">
            <a:extLst>
              <a:ext uri="{FF2B5EF4-FFF2-40B4-BE49-F238E27FC236}">
                <a16:creationId xmlns:a16="http://schemas.microsoft.com/office/drawing/2014/main" id="{0F3066EB-80E5-D71E-D365-94C336AF63B2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78708" y="9459260"/>
            <a:ext cx="12558584" cy="1606342"/>
          </a:xfrm>
        </p:spPr>
        <p:txBody>
          <a:bodyPr>
            <a:noAutofit/>
          </a:bodyPr>
          <a:lstStyle>
            <a:lvl1pPr marL="0" indent="0" algn="ctr">
              <a:lnSpc>
                <a:spcPct val="80000"/>
              </a:lnSpc>
              <a:buNone/>
              <a:defRPr sz="16600" i="0">
                <a:solidFill>
                  <a:srgbClr val="073174"/>
                </a:solidFill>
                <a:effectLst>
                  <a:outerShdw blurRad="50800" dist="38100" dir="10800000" sx="101000" sy="101000" algn="r" rotWithShape="0">
                    <a:srgbClr val="0091E2">
                      <a:alpha val="40000"/>
                    </a:srgbClr>
                  </a:outerShdw>
                </a:effectLst>
                <a:latin typeface="Arial Black" panose="020B0A04020102020204" pitchFamily="34" charset="0"/>
              </a:defRPr>
            </a:lvl1pPr>
          </a:lstStyle>
          <a:p>
            <a:pPr lvl="0"/>
            <a:r>
              <a:rPr lang="en-US" dirty="0"/>
              <a:t>Click to enter #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77B3EDC4-24B8-1372-D696-CD13A7C16603}"/>
              </a:ext>
            </a:extLst>
          </p:cNvPr>
          <p:cNvSpPr txBox="1"/>
          <p:nvPr userDrawn="1"/>
        </p:nvSpPr>
        <p:spPr>
          <a:xfrm>
            <a:off x="2919284" y="7902996"/>
            <a:ext cx="7877432" cy="168507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lvl="0" indent="0" algn="ctr" defTabSz="1371600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None/>
              <a:defRPr sz="11500" i="1">
                <a:solidFill>
                  <a:srgbClr val="073174"/>
                </a:solidFill>
                <a:effectLst>
                  <a:outerShdw blurRad="50800" dist="38100" dir="10800000" sx="101000" sy="101000" algn="r" rotWithShape="0">
                    <a:srgbClr val="FBC41E">
                      <a:alpha val="40000"/>
                    </a:srgbClr>
                  </a:outerShdw>
                </a:effectLst>
                <a:latin typeface="Raleway Black" pitchFamily="2" charset="0"/>
              </a:defRPr>
            </a:lvl1pPr>
            <a:lvl2pPr marL="1028700" indent="-342900" defTabSz="1371600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3600"/>
            </a:lvl2pPr>
            <a:lvl3pPr marL="1714500" indent="-342900" defTabSz="1371600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3000"/>
            </a:lvl3pPr>
            <a:lvl4pPr marL="2400300" indent="-342900" defTabSz="1371600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700"/>
            </a:lvl4pPr>
            <a:lvl5pPr marL="3086100" indent="-342900" defTabSz="1371600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700"/>
            </a:lvl5pPr>
            <a:lvl6pPr marL="3771900" indent="-342900" defTabSz="1371600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700"/>
            </a:lvl6pPr>
            <a:lvl7pPr marL="4457700" indent="-342900" defTabSz="1371600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700"/>
            </a:lvl7pPr>
            <a:lvl8pPr marL="5143500" indent="-342900" defTabSz="1371600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700"/>
            </a:lvl8pPr>
            <a:lvl9pPr marL="5829300" indent="-342900" defTabSz="1371600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700"/>
            </a:lvl9pPr>
          </a:lstStyle>
          <a:p>
            <a:pPr lvl="0" algn="ctr"/>
            <a:r>
              <a:rPr lang="en-US" i="0" dirty="0">
                <a:effectLst>
                  <a:outerShdw blurRad="50800" dist="38100" dir="10800000" sx="101000" sy="101000" algn="r" rotWithShape="0">
                    <a:srgbClr val="0091E2"/>
                  </a:outerShdw>
                </a:effectLst>
                <a:latin typeface="Arial Black" panose="020B0A04020102020204" pitchFamily="34" charset="0"/>
              </a:rPr>
              <a:t>BOOTH 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220056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D97DC6AE-C06F-3866-8FAF-CFCCEF80FEA3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 t="83" b="83"/>
          <a:stretch/>
        </p:blipFill>
        <p:spPr>
          <a:xfrm>
            <a:off x="0" y="0"/>
            <a:ext cx="13716000" cy="13716000"/>
          </a:xfrm>
          <a:prstGeom prst="rect">
            <a:avLst/>
          </a:prstGeom>
        </p:spPr>
      </p:pic>
      <p:sp>
        <p:nvSpPr>
          <p:cNvPr id="4" name="Picture Placeholder 2">
            <a:extLst>
              <a:ext uri="{FF2B5EF4-FFF2-40B4-BE49-F238E27FC236}">
                <a16:creationId xmlns:a16="http://schemas.microsoft.com/office/drawing/2014/main" id="{95E01ED2-79EF-C7BF-058A-01E9694EF71C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4456582" y="8439676"/>
            <a:ext cx="5058120" cy="2631987"/>
          </a:xfrm>
          <a:solidFill>
            <a:schemeClr val="bg1"/>
          </a:solidFill>
          <a:ln>
            <a:noFill/>
          </a:ln>
        </p:spPr>
        <p:txBody>
          <a:bodyPr anchor="t" anchorCtr="0"/>
          <a:lstStyle>
            <a:lvl1pPr marL="571500" indent="-571500">
              <a:buFont typeface="Arial" panose="020B0604020202020204" pitchFamily="34" charset="0"/>
              <a:buChar char="•"/>
              <a:defRPr/>
            </a:lvl1pPr>
          </a:lstStyle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dirty="0"/>
              <a:t>Click icon to add logo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9422104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custDataLst>
      <p:tags r:id="rId1"/>
    </p:custDataLst>
    <p:extLst>
      <p:ext uri="{BB962C8B-B14F-4D97-AF65-F5344CB8AC3E}">
        <p14:creationId xmlns:p14="http://schemas.microsoft.com/office/powerpoint/2010/main" val="31247577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customXml" Target="../ink/ink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ags" Target="../tags/tag2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42975" y="730253"/>
            <a:ext cx="11830050" cy="265112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42975" y="3651250"/>
            <a:ext cx="11830050" cy="870267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42975" y="12712703"/>
            <a:ext cx="3086100" cy="730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7ED3D80-9D8D-A94A-B247-3E7FB7B8D04B}" type="datetimeFigureOut">
              <a:rPr lang="en-US" smtClean="0"/>
              <a:t>2/25/25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43425" y="12712703"/>
            <a:ext cx="4629150" cy="730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686925" y="12712703"/>
            <a:ext cx="3086100" cy="730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1F811DD-5CA4-F741-84CA-28B85B02C1E6}" type="slidenum">
              <a:rPr lang="en-US" smtClean="0"/>
              <a:t>‹#›</a:t>
            </a:fld>
            <a:endParaRPr lang="en-US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11" name="Ink 10">
                <a:extLst>
                  <a:ext uri="{FF2B5EF4-FFF2-40B4-BE49-F238E27FC236}">
                    <a16:creationId xmlns:a16="http://schemas.microsoft.com/office/drawing/2014/main" id="{978150F3-6FD1-000C-FB99-BA7CC3566C2A}"/>
                  </a:ext>
                </a:extLst>
              </p14:cNvPr>
              <p14:cNvContentPartPr/>
              <p14:nvPr userDrawn="1"/>
            </p14:nvContentPartPr>
            <p14:xfrm>
              <a:off x="-2001788" y="3661043"/>
              <a:ext cx="9360" cy="1440"/>
            </p14:xfrm>
          </p:contentPart>
        </mc:Choice>
        <mc:Fallback xmlns="">
          <p:pic>
            <p:nvPicPr>
              <p:cNvPr id="11" name="Ink 10">
                <a:extLst>
                  <a:ext uri="{FF2B5EF4-FFF2-40B4-BE49-F238E27FC236}">
                    <a16:creationId xmlns:a16="http://schemas.microsoft.com/office/drawing/2014/main" id="{978150F3-6FD1-000C-FB99-BA7CC3566C2A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-2007908" y="3654923"/>
                <a:ext cx="21600" cy="13680"/>
              </a:xfrm>
              <a:prstGeom prst="rect">
                <a:avLst/>
              </a:prstGeom>
            </p:spPr>
          </p:pic>
        </mc:Fallback>
      </mc:AlternateContent>
    </p:spTree>
    <p:custDataLst>
      <p:tags r:id="rId6"/>
    </p:custDataLst>
    <p:extLst>
      <p:ext uri="{BB962C8B-B14F-4D97-AF65-F5344CB8AC3E}">
        <p14:creationId xmlns:p14="http://schemas.microsoft.com/office/powerpoint/2010/main" val="18007577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5" r:id="rId1"/>
    <p:sldLayoutId id="2147483663" r:id="rId2"/>
    <p:sldLayoutId id="2147483661" r:id="rId3"/>
    <p:sldLayoutId id="2147483666" r:id="rId4"/>
  </p:sldLayoutIdLst>
  <p:txStyles>
    <p:titleStyle>
      <a:lvl1pPr algn="l" defTabSz="1371600" rtl="0" eaLnBrk="1" latinLnBrk="0" hangingPunct="1">
        <a:lnSpc>
          <a:spcPct val="90000"/>
        </a:lnSpc>
        <a:spcBef>
          <a:spcPct val="0"/>
        </a:spcBef>
        <a:buNone/>
        <a:defRPr sz="6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1371600" rtl="0" eaLnBrk="1" latinLnBrk="0" hangingPunct="1">
        <a:lnSpc>
          <a:spcPct val="90000"/>
        </a:lnSpc>
        <a:spcBef>
          <a:spcPts val="1500"/>
        </a:spcBef>
        <a:buFont typeface="Arial" panose="020B0604020202020204" pitchFamily="34" charset="0"/>
        <a:buChar char="•"/>
        <a:defRPr sz="4200" kern="1200">
          <a:solidFill>
            <a:schemeClr val="tx1"/>
          </a:solidFill>
          <a:latin typeface="+mn-lt"/>
          <a:ea typeface="+mn-ea"/>
          <a:cs typeface="+mn-cs"/>
        </a:defRPr>
      </a:lvl1pPr>
      <a:lvl2pPr marL="10287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2pPr>
      <a:lvl3pPr marL="17145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3000" kern="1200">
          <a:solidFill>
            <a:schemeClr val="tx1"/>
          </a:solidFill>
          <a:latin typeface="+mn-lt"/>
          <a:ea typeface="+mn-ea"/>
          <a:cs typeface="+mn-cs"/>
        </a:defRPr>
      </a:lvl3pPr>
      <a:lvl4pPr marL="24003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30861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7719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44577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51435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8293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2pPr>
      <a:lvl3pPr marL="13716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3pPr>
      <a:lvl4pPr marL="20574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27432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4290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41148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8006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4864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8.xml"/><Relationship Id="rId5" Type="http://schemas.openxmlformats.org/officeDocument/2006/relationships/image" Target="../media/image6.png"/><Relationship Id="rId4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9.xml"/><Relationship Id="rId4" Type="http://schemas.openxmlformats.org/officeDocument/2006/relationships/hyperlink" Target="http://www.linkedin.com/company/merchant-advisory-group/" TargetMode="Externa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7317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4EE76EB9-6D04-58A1-3D27-68D4F222D9E2}"/>
              </a:ext>
            </a:extLst>
          </p:cNvPr>
          <p:cNvSpPr txBox="1"/>
          <p:nvPr/>
        </p:nvSpPr>
        <p:spPr>
          <a:xfrm>
            <a:off x="0" y="2672862"/>
            <a:ext cx="13716000" cy="2800767"/>
          </a:xfrm>
          <a:prstGeom prst="rect">
            <a:avLst/>
          </a:prstGeom>
          <a:solidFill>
            <a:srgbClr val="073174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8800" dirty="0">
                <a:solidFill>
                  <a:srgbClr val="30B6D9"/>
                </a:solidFill>
                <a:latin typeface="Arial Black" panose="020B0A04020102020204" pitchFamily="34" charset="0"/>
              </a:rPr>
              <a:t>Using the </a:t>
            </a:r>
          </a:p>
          <a:p>
            <a:pPr algn="ctr"/>
            <a:r>
              <a:rPr lang="en-US" sz="8800" dirty="0">
                <a:solidFill>
                  <a:srgbClr val="30B6D9"/>
                </a:solidFill>
                <a:latin typeface="Arial Black" panose="020B0A04020102020204" pitchFamily="34" charset="0"/>
              </a:rPr>
              <a:t>Templates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B552692-174D-5860-AD70-FA22D984CCED}"/>
              </a:ext>
            </a:extLst>
          </p:cNvPr>
          <p:cNvSpPr txBox="1"/>
          <p:nvPr/>
        </p:nvSpPr>
        <p:spPr>
          <a:xfrm>
            <a:off x="1160584" y="6002215"/>
            <a:ext cx="11664461" cy="6370975"/>
          </a:xfrm>
          <a:prstGeom prst="rect">
            <a:avLst/>
          </a:prstGeom>
          <a:solidFill>
            <a:srgbClr val="073174"/>
          </a:solidFill>
        </p:spPr>
        <p:txBody>
          <a:bodyPr wrap="square" rtlCol="0">
            <a:spAutoFit/>
          </a:bodyPr>
          <a:lstStyle/>
          <a:p>
            <a:pPr marL="742950" indent="-742950">
              <a:buFont typeface="+mj-lt"/>
              <a:buAutoNum type="arabicPeriod"/>
            </a:pPr>
            <a:r>
              <a:rPr lang="en-US" sz="3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On slide 3 you will find the template for promoting your role at our event. Examples are at the back of this deck.</a:t>
            </a:r>
            <a:br>
              <a:rPr lang="en-US" sz="3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sz="3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42950" indent="-742950">
              <a:buFont typeface="+mj-lt"/>
              <a:buAutoNum type="arabicPeriod"/>
            </a:pPr>
            <a:r>
              <a:rPr lang="en-US" sz="3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Update the information (Booth Number) – see next screen for detailed instructions on how to do this.</a:t>
            </a:r>
            <a:br>
              <a:rPr lang="en-US" sz="3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sz="3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42950" indent="-742950">
              <a:buFont typeface="+mj-lt"/>
              <a:buAutoNum type="arabicPeriod"/>
            </a:pPr>
            <a:r>
              <a:rPr lang="en-US" sz="3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Print the appropriate slides as JPGs which will fit neatly into your social media platform!</a:t>
            </a:r>
            <a:br>
              <a:rPr lang="en-US" sz="3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sz="3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42950" indent="-742950">
              <a:buFont typeface="+mj-lt"/>
              <a:buAutoNum type="arabicPeriod"/>
            </a:pPr>
            <a:r>
              <a:rPr lang="en-US" sz="3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Open the “Kit” (MS Word document) that fits your situation to source suggested pre-, during, and post- conference social media posts.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B267E196-D5BF-2CA6-E713-D29DFF783C12}"/>
              </a:ext>
            </a:extLst>
          </p:cNvPr>
          <p:cNvCxnSpPr/>
          <p:nvPr/>
        </p:nvCxnSpPr>
        <p:spPr>
          <a:xfrm>
            <a:off x="1160584" y="5549030"/>
            <a:ext cx="11428074" cy="0"/>
          </a:xfrm>
          <a:prstGeom prst="line">
            <a:avLst/>
          </a:prstGeom>
          <a:ln w="57150">
            <a:solidFill>
              <a:srgbClr val="30B6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Picture 5">
            <a:extLst>
              <a:ext uri="{FF2B5EF4-FFF2-40B4-BE49-F238E27FC236}">
                <a16:creationId xmlns:a16="http://schemas.microsoft.com/office/drawing/2014/main" id="{7C30B912-1012-56AB-FA50-81A3580AE58A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2309" b="2309"/>
          <a:stretch/>
        </p:blipFill>
        <p:spPr>
          <a:xfrm>
            <a:off x="2036775" y="0"/>
            <a:ext cx="9642450" cy="2720643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04736141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7317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65C7CFB2-49CE-B20D-6AF7-E8C57958061B}"/>
              </a:ext>
            </a:extLst>
          </p:cNvPr>
          <p:cNvSpPr txBox="1"/>
          <p:nvPr/>
        </p:nvSpPr>
        <p:spPr>
          <a:xfrm>
            <a:off x="926123" y="6025661"/>
            <a:ext cx="7444154" cy="6924973"/>
          </a:xfrm>
          <a:prstGeom prst="rect">
            <a:avLst/>
          </a:prstGeom>
          <a:solidFill>
            <a:srgbClr val="073174"/>
          </a:solidFill>
        </p:spPr>
        <p:txBody>
          <a:bodyPr wrap="square" rtlCol="0">
            <a:spAutoFit/>
          </a:bodyPr>
          <a:lstStyle/>
          <a:p>
            <a:pPr marL="742950" indent="-742950">
              <a:buFont typeface="+mj-lt"/>
              <a:buAutoNum type="arabicPeriod"/>
            </a:pPr>
            <a:r>
              <a:rPr lang="en-US" sz="3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Click the placeholder.</a:t>
            </a:r>
            <a:br>
              <a:rPr lang="en-US" sz="3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sz="48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42950" indent="-742950">
              <a:buFont typeface="+mj-lt"/>
              <a:buAutoNum type="arabicPeriod"/>
            </a:pPr>
            <a:r>
              <a:rPr lang="en-US" sz="3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On the insert tab, in the Images group, click “Pictures” and then click “</a:t>
            </a:r>
            <a:r>
              <a:rPr lang="en-US" sz="3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This Device</a:t>
            </a:r>
            <a:r>
              <a:rPr lang="en-US" sz="3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.”</a:t>
            </a:r>
            <a:br>
              <a:rPr lang="en-US" sz="3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sz="48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42950" indent="-742950">
              <a:buFont typeface="+mj-lt"/>
              <a:buAutoNum type="arabicPeriod"/>
            </a:pPr>
            <a:r>
              <a:rPr lang="en-US" sz="3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 the dialog box that opens, navigate to the photo you want to insert and click “</a:t>
            </a:r>
            <a:r>
              <a:rPr lang="en-US" sz="3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Insert</a:t>
            </a:r>
            <a:r>
              <a:rPr lang="en-US" sz="3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.”</a:t>
            </a:r>
          </a:p>
          <a:p>
            <a:pPr marL="1657350" lvl="2" indent="-742950"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 best results crop or resize your photo or logo before adding it to the template.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5609FCA-5C5B-18E5-48C7-C29FF7D2B155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367" b="367"/>
          <a:stretch/>
        </p:blipFill>
        <p:spPr>
          <a:xfrm>
            <a:off x="9018495" y="6025661"/>
            <a:ext cx="3588384" cy="3556907"/>
          </a:xfrm>
          <a:prstGeom prst="rect">
            <a:avLst/>
          </a:prstGeom>
          <a:ln w="28575">
            <a:solidFill>
              <a:srgbClr val="0091E2"/>
            </a:solidFill>
          </a:ln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2166E212-8315-E7F5-DEFD-6AD3B766C7D5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4225" t="3139" r="4825" b="16893"/>
          <a:stretch/>
        </p:blipFill>
        <p:spPr>
          <a:xfrm>
            <a:off x="9018495" y="9805273"/>
            <a:ext cx="3588384" cy="3529163"/>
          </a:xfrm>
          <a:prstGeom prst="rect">
            <a:avLst/>
          </a:prstGeom>
          <a:ln w="28575">
            <a:solidFill>
              <a:srgbClr val="0091E2"/>
            </a:solidFill>
          </a:ln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1510FE8E-C9EF-5B27-3BC2-CB01923F2B9E}"/>
              </a:ext>
            </a:extLst>
          </p:cNvPr>
          <p:cNvSpPr txBox="1"/>
          <p:nvPr/>
        </p:nvSpPr>
        <p:spPr>
          <a:xfrm>
            <a:off x="0" y="2672862"/>
            <a:ext cx="13716000" cy="2800767"/>
          </a:xfrm>
          <a:prstGeom prst="rect">
            <a:avLst/>
          </a:prstGeom>
          <a:solidFill>
            <a:srgbClr val="073174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8800" dirty="0">
                <a:solidFill>
                  <a:srgbClr val="30B6D9"/>
                </a:solidFill>
                <a:latin typeface="Arial Black" panose="020B0A04020102020204" pitchFamily="34" charset="0"/>
              </a:rPr>
              <a:t>Insert Picture in</a:t>
            </a:r>
          </a:p>
          <a:p>
            <a:pPr algn="ctr"/>
            <a:r>
              <a:rPr lang="en-US" sz="8800" dirty="0">
                <a:solidFill>
                  <a:srgbClr val="30B6D9"/>
                </a:solidFill>
                <a:latin typeface="Arial Black" panose="020B0A04020102020204" pitchFamily="34" charset="0"/>
              </a:rPr>
              <a:t>PowerPoint</a:t>
            </a: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B458D81A-06C4-C8A0-D1C1-6923D5AC9B2B}"/>
              </a:ext>
            </a:extLst>
          </p:cNvPr>
          <p:cNvCxnSpPr/>
          <p:nvPr/>
        </p:nvCxnSpPr>
        <p:spPr>
          <a:xfrm>
            <a:off x="1160584" y="5549030"/>
            <a:ext cx="11428074" cy="0"/>
          </a:xfrm>
          <a:prstGeom prst="line">
            <a:avLst/>
          </a:prstGeom>
          <a:ln w="57150">
            <a:solidFill>
              <a:srgbClr val="30B6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Picture 2">
            <a:extLst>
              <a:ext uri="{FF2B5EF4-FFF2-40B4-BE49-F238E27FC236}">
                <a16:creationId xmlns:a16="http://schemas.microsoft.com/office/drawing/2014/main" id="{F564497B-7467-D114-1E12-C8E82975E192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 t="2309" b="2309"/>
          <a:stretch/>
        </p:blipFill>
        <p:spPr>
          <a:xfrm>
            <a:off x="2036775" y="0"/>
            <a:ext cx="9642450" cy="2720643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53200809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5DC41458-696D-30CA-907E-293E4C1CFBF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646106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AD7A582D-7811-BD17-2F83-8E06241C7371}"/>
              </a:ext>
            </a:extLst>
          </p:cNvPr>
          <p:cNvSpPr/>
          <p:nvPr/>
        </p:nvSpPr>
        <p:spPr>
          <a:xfrm>
            <a:off x="0" y="0"/>
            <a:ext cx="13716000" cy="2016690"/>
          </a:xfrm>
          <a:prstGeom prst="rect">
            <a:avLst/>
          </a:prstGeom>
          <a:solidFill>
            <a:srgbClr val="073174"/>
          </a:solidFill>
          <a:ln>
            <a:solidFill>
              <a:srgbClr val="073174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54C2DB9-B62D-F291-E000-A13176BE8012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2309" b="2309"/>
          <a:stretch/>
        </p:blipFill>
        <p:spPr>
          <a:xfrm>
            <a:off x="1" y="238539"/>
            <a:ext cx="5133512" cy="1448434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F6F8352F-DB53-A243-6CDD-3F74605FE23B}"/>
              </a:ext>
            </a:extLst>
          </p:cNvPr>
          <p:cNvSpPr txBox="1"/>
          <p:nvPr/>
        </p:nvSpPr>
        <p:spPr>
          <a:xfrm>
            <a:off x="4133588" y="584973"/>
            <a:ext cx="9582411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en-US" sz="4800" b="1" kern="1400" spc="-5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Exhibitor Social Share Kit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A64E20A-B611-4871-1AA9-8A19285E6372}"/>
              </a:ext>
            </a:extLst>
          </p:cNvPr>
          <p:cNvSpPr txBox="1"/>
          <p:nvPr/>
        </p:nvSpPr>
        <p:spPr>
          <a:xfrm>
            <a:off x="319414" y="2129453"/>
            <a:ext cx="13077171" cy="115108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>
              <a:spcBef>
                <a:spcPts val="1200"/>
              </a:spcBef>
              <a:spcAft>
                <a:spcPts val="600"/>
              </a:spcAft>
            </a:pPr>
            <a:r>
              <a:rPr lang="en-US" sz="2800" b="1" u="sng" kern="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GENERIC STATEMENT (USE UNTIL 2 JUNE):</a:t>
            </a:r>
            <a:endParaRPr lang="en-US" sz="3200" b="1" u="sng" kern="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22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Option 1:</a:t>
            </a:r>
            <a:r>
              <a:rPr lang="en-US" sz="22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I am excited to be an exhibitor at the MAG Payments </a:t>
            </a:r>
            <a:r>
              <a:rPr lang="en-US" sz="22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Summit-London 25, happening 9-11 June 2025</a:t>
            </a:r>
            <a:r>
              <a:rPr lang="en-US" sz="22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 Register for the 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#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MAGPaymentsEurope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Summit </a:t>
            </a:r>
            <a:r>
              <a:rPr lang="en-US" sz="22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today and share the excitement centered around this event! </a:t>
            </a:r>
            <a:r>
              <a:rPr lang="en-US" sz="2200" u="sng" dirty="0">
                <a:solidFill>
                  <a:srgbClr val="0563C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https://</a:t>
            </a:r>
            <a:r>
              <a:rPr lang="en-US" sz="2200" u="sng" dirty="0" err="1">
                <a:solidFill>
                  <a:srgbClr val="0563C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www.merchantadvisorygroup.org</a:t>
            </a:r>
            <a:r>
              <a:rPr lang="en-US" sz="2200" u="sng" dirty="0">
                <a:solidFill>
                  <a:srgbClr val="0563C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/mag-calendar/2025/06/09/default-calendar/mag-payments-summit---london-25</a:t>
            </a:r>
            <a:endParaRPr lang="en-US" sz="2200" b="1" u="sng" kern="0" dirty="0">
              <a:solidFill>
                <a:srgbClr val="0563C1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>
              <a:spcBef>
                <a:spcPts val="1200"/>
              </a:spcBef>
              <a:spcAft>
                <a:spcPts val="600"/>
              </a:spcAft>
            </a:pPr>
            <a:r>
              <a:rPr lang="en-US" sz="2800" b="1" u="sng" kern="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GENERIC STATEMENT (USE UNTIL </a:t>
            </a:r>
            <a:r>
              <a:rPr lang="en-US" sz="2800" b="1" u="sng" kern="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2 JUNE</a:t>
            </a:r>
            <a:r>
              <a:rPr lang="en-US" sz="2800" b="1" u="sng" kern="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):</a:t>
            </a:r>
          </a:p>
          <a:p>
            <a:r>
              <a:rPr lang="en-US" sz="22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Option 2:</a:t>
            </a:r>
            <a:r>
              <a:rPr lang="en-US" sz="22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I am privileged to be an exhibitor at the MAG Payments </a:t>
            </a:r>
            <a:r>
              <a:rPr lang="en-US" sz="22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Summit-London 25</a:t>
            </a:r>
            <a:r>
              <a:rPr lang="en-US" sz="22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which invites industry experts to discuss various topics including fraud, payments processing, alternative payments, and authentication. I strongly recommend securing your spot and registering today! 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#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MAGPaymentsEurope</a:t>
            </a:r>
            <a:endParaRPr lang="en-US" sz="22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2200" u="sng" dirty="0">
                <a:solidFill>
                  <a:srgbClr val="0563C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https://</a:t>
            </a:r>
            <a:r>
              <a:rPr lang="en-US" sz="2200" u="sng" dirty="0" err="1">
                <a:solidFill>
                  <a:srgbClr val="0563C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www.merchantadvisorygroup.org</a:t>
            </a:r>
            <a:r>
              <a:rPr lang="en-US" sz="2200" u="sng" dirty="0">
                <a:solidFill>
                  <a:srgbClr val="0563C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/mag-calendar/2025/06/09/default-calendar/mag-payments-summit---london-25</a:t>
            </a:r>
            <a:r>
              <a:rPr lang="en-US" sz="22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 </a:t>
            </a:r>
          </a:p>
          <a:p>
            <a:pPr marL="0" marR="0">
              <a:spcBef>
                <a:spcPts val="1200"/>
              </a:spcBef>
              <a:spcAft>
                <a:spcPts val="600"/>
              </a:spcAft>
            </a:pPr>
            <a:r>
              <a:rPr lang="en-US" sz="2800" b="1" u="sng" kern="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USE UNTIL </a:t>
            </a:r>
            <a:r>
              <a:rPr lang="en-US" sz="2800" b="1" u="sng" kern="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9 JUNE</a:t>
            </a:r>
            <a:r>
              <a:rPr lang="en-US" sz="2800" b="1" u="sng" kern="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:</a:t>
            </a:r>
            <a:endParaRPr lang="en-US" sz="3200" b="1" u="sng" kern="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r>
              <a:rPr lang="en-US" sz="22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Option 3:</a:t>
            </a:r>
            <a:r>
              <a:rPr lang="en-US" sz="22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The MAG Payments </a:t>
            </a:r>
            <a:r>
              <a:rPr lang="en-US" sz="22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Summit-London 25</a:t>
            </a:r>
            <a:r>
              <a:rPr lang="en-US" sz="22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aims to cultivate enduring partnerships and provide valuable insights from payments industry experts. I am thrilled to be exhibiting at Booth [INSERT BOOTH NUMBER] and look forward to seeing you there! 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#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MAGPaymentsEurope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200" u="sng" dirty="0">
                <a:solidFill>
                  <a:srgbClr val="0563C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https://</a:t>
            </a:r>
            <a:r>
              <a:rPr lang="en-US" sz="2200" u="sng" dirty="0" err="1">
                <a:solidFill>
                  <a:srgbClr val="0563C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www.merchantadvisorygroup.org</a:t>
            </a:r>
            <a:r>
              <a:rPr lang="en-US" sz="2200" u="sng" dirty="0">
                <a:solidFill>
                  <a:srgbClr val="0563C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/mag-calendar/2025/06/09/default-calendar/mag-payments-summit---london-25</a:t>
            </a:r>
            <a:endParaRPr lang="en-US" sz="22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marR="0">
              <a:spcBef>
                <a:spcPts val="1200"/>
              </a:spcBef>
              <a:spcAft>
                <a:spcPts val="600"/>
              </a:spcAft>
            </a:pPr>
            <a:r>
              <a:rPr lang="en-US" sz="2800" b="1" u="sng" kern="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USE WHEN REGISTRATION IS CLOSED (2 JUNE- 8 JUNE): </a:t>
            </a:r>
            <a:endParaRPr lang="en-US" sz="3200" b="1" kern="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r>
              <a:rPr lang="en-US" sz="22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Option 4: </a:t>
            </a:r>
            <a:r>
              <a:rPr lang="en-US" sz="2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The MAG Payments Summit- London 25 is [less than a week away/starts tomorrow]! I am excited to join payments experts to discuss industry challenges and opportunities for both business and tech-minded individuals. I hope to see you there! </a:t>
            </a:r>
          </a:p>
          <a:p>
            <a:endParaRPr lang="en-US" sz="22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marR="0">
              <a:spcBef>
                <a:spcPts val="1200"/>
              </a:spcBef>
              <a:spcAft>
                <a:spcPts val="0"/>
              </a:spcAft>
            </a:pPr>
            <a:r>
              <a:rPr lang="en-US" sz="2800" b="1" u="sng" kern="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IMPORTANT INFORMATION:</a:t>
            </a:r>
          </a:p>
          <a:p>
            <a:r>
              <a:rPr lang="en-US" sz="2400" b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HASHTAG:</a:t>
            </a:r>
            <a:r>
              <a:rPr lang="en-US" sz="24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#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MAGPaymentsEurope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#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MAGPaymentsSummit</a:t>
            </a:r>
            <a:endParaRPr lang="en-US" sz="10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2800" b="1" u="sng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IMPORTANT LINKS: 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2400" u="sng" dirty="0">
                <a:solidFill>
                  <a:srgbClr val="0563C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https://</a:t>
            </a:r>
            <a:r>
              <a:rPr lang="en-US" sz="2400" u="sng" dirty="0" err="1">
                <a:solidFill>
                  <a:srgbClr val="0563C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www.merchantadvisorygroup.org</a:t>
            </a:r>
            <a:r>
              <a:rPr lang="en-US" sz="2400" u="sng" dirty="0">
                <a:solidFill>
                  <a:srgbClr val="0563C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/mag-calendar/2025/06/09/default-calendar/mag-payments-summit---london-25</a:t>
            </a:r>
            <a:endParaRPr lang="en-US" sz="24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2400" u="sng" dirty="0">
                <a:solidFill>
                  <a:srgbClr val="0563C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  <a:hlinkClick r:id="rId4"/>
              </a:rPr>
              <a:t>www.linkedin.com/company/merchant-advisory-group/</a:t>
            </a:r>
            <a:r>
              <a:rPr lang="en-US" sz="2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68286798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368CBF09-4447-8782-DF9B-B724C52E683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333</a:t>
            </a:r>
          </a:p>
        </p:txBody>
      </p:sp>
    </p:spTree>
    <p:extLst>
      <p:ext uri="{BB962C8B-B14F-4D97-AF65-F5344CB8AC3E}">
        <p14:creationId xmlns:p14="http://schemas.microsoft.com/office/powerpoint/2010/main" val="625482574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DESIGN_ID_OFFICE THEME" val="veUJT0an"/>
  <p:tag name="ARTICULATE_SLIDE_COUNT" val="5"/>
  <p:tag name="ARTICULATE_PROJECT_OPEN" val="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 2013 - 2022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 2013 - 2022</Template>
  <TotalTime>7364</TotalTime>
  <Words>469</Words>
  <Application>Microsoft Macintosh PowerPoint</Application>
  <PresentationFormat>Custom</PresentationFormat>
  <Paragraphs>29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0" baseType="lpstr">
      <vt:lpstr>Arial</vt:lpstr>
      <vt:lpstr>Arial Black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Drew Wohlberg</dc:creator>
  <cp:lastModifiedBy>Abby Arseneau</cp:lastModifiedBy>
  <cp:revision>59</cp:revision>
  <dcterms:created xsi:type="dcterms:W3CDTF">2023-02-16T19:19:06Z</dcterms:created>
  <dcterms:modified xsi:type="dcterms:W3CDTF">2025-02-25T18:21:35Z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rticulateGUID">
    <vt:lpwstr>BC6AEEAA-DB4C-4EEF-9CB0-71634388B925</vt:lpwstr>
  </property>
  <property fmtid="{D5CDD505-2E9C-101B-9397-08002B2CF9AE}" pid="3" name="ArticulatePath">
    <vt:lpwstr>PM24_Social-Template_Speaker</vt:lpwstr>
  </property>
</Properties>
</file>