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ink/ink1.xml" ContentType="application/inkml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0" r:id="rId2"/>
    <p:sldId id="271" r:id="rId3"/>
    <p:sldId id="267" r:id="rId4"/>
    <p:sldId id="274" r:id="rId5"/>
    <p:sldId id="264" r:id="rId6"/>
  </p:sldIdLst>
  <p:sldSz cx="13716000" cy="13716000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" id="{6B8F56FF-03A4-45DA-943D-24ED1103C009}">
          <p14:sldIdLst>
            <p14:sldId id="270"/>
            <p14:sldId id="271"/>
          </p14:sldIdLst>
        </p14:section>
        <p14:section name="Templates" id="{37261116-52FD-48D9-9F89-B695E9DFF16C}">
          <p14:sldIdLst>
            <p14:sldId id="267"/>
          </p14:sldIdLst>
        </p14:section>
        <p14:section name="Suggested Social Posts" id="{DC1FB6B2-8F8F-4F12-9781-9C56715B7518}">
          <p14:sldIdLst>
            <p14:sldId id="274"/>
          </p14:sldIdLst>
        </p14:section>
        <p14:section name="Examples" id="{82D2DE65-65D2-4C2C-92F7-64747026A289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2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E2"/>
    <a:srgbClr val="FBC41E"/>
    <a:srgbClr val="073174"/>
    <a:srgbClr val="003680"/>
    <a:srgbClr val="E6E6E6"/>
    <a:srgbClr val="0D57CE"/>
    <a:srgbClr val="FFFFFF"/>
    <a:srgbClr val="ED2A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79"/>
    <p:restoredTop sz="96327"/>
  </p:normalViewPr>
  <p:slideViewPr>
    <p:cSldViewPr snapToGrid="0">
      <p:cViewPr varScale="1">
        <p:scale>
          <a:sx n="53" d="100"/>
          <a:sy n="53" d="100"/>
        </p:scale>
        <p:origin x="2904" y="168"/>
      </p:cViewPr>
      <p:guideLst>
        <p:guide orient="horz" pos="4320"/>
        <p:guide pos="27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8T16:22:19.02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25 1 24575,'-12'1'0,"7"0"0,-3 0 0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D785221-61A1-EFB7-DC1A-B2BE4BE8FA0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83" b="83"/>
          <a:stretch/>
        </p:blipFill>
        <p:spPr>
          <a:xfrm>
            <a:off x="0" y="0"/>
            <a:ext cx="13716000" cy="13716000"/>
          </a:xfrm>
          <a:prstGeom prst="rect">
            <a:avLst/>
          </a:prstGeom>
        </p:spPr>
      </p:pic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6102C6DD-FD1B-9985-CD60-99A1B719A5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8708" y="9459260"/>
            <a:ext cx="12558584" cy="1606342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600" i="0">
                <a:solidFill>
                  <a:srgbClr val="073174"/>
                </a:solidFill>
                <a:effectLst>
                  <a:outerShdw blurRad="50800" dist="38100" dir="10800000" sx="101000" sy="101000" algn="r" rotWithShape="0">
                    <a:srgbClr val="0091E2">
                      <a:alpha val="40000"/>
                    </a:srgbClr>
                  </a:outerShdw>
                </a:effectLst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/>
              <a:t>Click to enter #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160FB3-C209-EFDA-495F-ADED50D7E20B}"/>
              </a:ext>
            </a:extLst>
          </p:cNvPr>
          <p:cNvSpPr txBox="1"/>
          <p:nvPr userDrawn="1"/>
        </p:nvSpPr>
        <p:spPr>
          <a:xfrm>
            <a:off x="2919284" y="7902996"/>
            <a:ext cx="7877432" cy="1685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lvl="0" indent="0" algn="ctr" defTabSz="1371600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11500" i="1">
                <a:solidFill>
                  <a:srgbClr val="073174"/>
                </a:solidFill>
                <a:effectLst>
                  <a:outerShdw blurRad="50800" dist="38100" dir="10800000" sx="101000" sy="101000" algn="r" rotWithShape="0">
                    <a:srgbClr val="FBC41E">
                      <a:alpha val="40000"/>
                    </a:srgbClr>
                  </a:outerShdw>
                </a:effectLst>
                <a:latin typeface="Raleway Black" pitchFamily="2" charset="0"/>
              </a:defRPr>
            </a:lvl1pPr>
            <a:lvl2pPr marL="10287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/>
            </a:lvl2pPr>
            <a:lvl3pPr marL="17145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/>
            </a:lvl3pPr>
            <a:lvl4pPr marL="24003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4pPr>
            <a:lvl5pPr marL="30861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5pPr>
            <a:lvl6pPr marL="37719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6pPr>
            <a:lvl7pPr marL="44577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7pPr>
            <a:lvl8pPr marL="51435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8pPr>
            <a:lvl9pPr marL="58293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9pPr>
          </a:lstStyle>
          <a:p>
            <a:pPr lvl="0" algn="ctr"/>
            <a:r>
              <a:rPr lang="en-US" i="0" dirty="0">
                <a:effectLst>
                  <a:outerShdw blurRad="50800" dist="38100" dir="10800000" sx="101000" sy="101000" algn="r" rotWithShape="0">
                    <a:srgbClr val="0091E2"/>
                  </a:outerShdw>
                </a:effectLst>
                <a:latin typeface="Arial Black" panose="020B0A04020102020204" pitchFamily="34" charset="0"/>
              </a:rPr>
              <a:t>BOOTH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005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12475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customXml" Target="../ink/ink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3D80-9D8D-A94A-B247-3E7FB7B8D04B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811DD-5CA4-F741-84CA-28B85B02C1E6}" type="slidenum">
              <a:rPr lang="en-US" smtClean="0"/>
              <a:t>‹#›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78150F3-6FD1-000C-FB99-BA7CC3566C2A}"/>
                  </a:ext>
                </a:extLst>
              </p14:cNvPr>
              <p14:cNvContentPartPr/>
              <p14:nvPr userDrawn="1"/>
            </p14:nvContentPartPr>
            <p14:xfrm>
              <a:off x="-2001788" y="3661043"/>
              <a:ext cx="9360" cy="14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78150F3-6FD1-000C-FB99-BA7CC3566C2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-2007908" y="3654923"/>
                <a:ext cx="21600" cy="13680"/>
              </a:xfrm>
              <a:prstGeom prst="rect">
                <a:avLst/>
              </a:prstGeom>
            </p:spPr>
          </p:pic>
        </mc:Fallback>
      </mc:AlternateContent>
    </p:spTree>
    <p:custDataLst>
      <p:tags r:id="rId4"/>
    </p:custDataLst>
    <p:extLst>
      <p:ext uri="{BB962C8B-B14F-4D97-AF65-F5344CB8AC3E}">
        <p14:creationId xmlns:p14="http://schemas.microsoft.com/office/powerpoint/2010/main" val="180075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chantadvisorygroup.org/conferences/mag-payments-conference-26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3.png"/><Relationship Id="rId4" Type="http://schemas.openxmlformats.org/officeDocument/2006/relationships/hyperlink" Target="http://www.linkedin.com/company/merchant-advisory-group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1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B552692-174D-5860-AD70-FA22D984CCED}"/>
              </a:ext>
            </a:extLst>
          </p:cNvPr>
          <p:cNvSpPr txBox="1"/>
          <p:nvPr/>
        </p:nvSpPr>
        <p:spPr>
          <a:xfrm>
            <a:off x="1160584" y="6002215"/>
            <a:ext cx="11664461" cy="6370975"/>
          </a:xfrm>
          <a:prstGeom prst="rect">
            <a:avLst/>
          </a:prstGeom>
          <a:solidFill>
            <a:srgbClr val="073174"/>
          </a:solidFill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slide 3 you will find the template for promoting your role at our event. Examples are at the back of this deck.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the information (Booth Number) – see next screen for detailed instructions on how to do this.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 the appropriate slides as JPGs which will fit neatly into your social media platform!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the “Kit” (MS Word document) that fits your situation to source suggested pre-, during, and post-conference social media posts.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D34819-BD02-24CB-4FFC-A0F59D9F4081}"/>
              </a:ext>
            </a:extLst>
          </p:cNvPr>
          <p:cNvSpPr txBox="1"/>
          <p:nvPr/>
        </p:nvSpPr>
        <p:spPr>
          <a:xfrm>
            <a:off x="0" y="2672862"/>
            <a:ext cx="13716000" cy="2800767"/>
          </a:xfrm>
          <a:prstGeom prst="rect">
            <a:avLst/>
          </a:prstGeom>
          <a:solidFill>
            <a:srgbClr val="073174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0091E2"/>
                </a:solidFill>
                <a:latin typeface="Arial Black" panose="020B0A04020102020204" pitchFamily="34" charset="0"/>
              </a:rPr>
              <a:t>Using the </a:t>
            </a:r>
          </a:p>
          <a:p>
            <a:pPr algn="ctr"/>
            <a:r>
              <a:rPr lang="en-US" sz="8800" dirty="0">
                <a:solidFill>
                  <a:srgbClr val="0091E2"/>
                </a:solidFill>
                <a:latin typeface="Arial Black" panose="020B0A04020102020204" pitchFamily="34" charset="0"/>
              </a:rPr>
              <a:t>Templates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DA13887-E048-A2F0-1105-0ED46E6A5527}"/>
              </a:ext>
            </a:extLst>
          </p:cNvPr>
          <p:cNvCxnSpPr/>
          <p:nvPr/>
        </p:nvCxnSpPr>
        <p:spPr>
          <a:xfrm>
            <a:off x="1160584" y="5549030"/>
            <a:ext cx="11428074" cy="0"/>
          </a:xfrm>
          <a:prstGeom prst="line">
            <a:avLst/>
          </a:prstGeom>
          <a:ln w="57150">
            <a:solidFill>
              <a:srgbClr val="0091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E3203E42-9B7F-638B-05DD-10E6973E4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5542" y="374889"/>
            <a:ext cx="9164917" cy="21783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4736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1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C7CFB2-49CE-B20D-6AF7-E8C57958061B}"/>
              </a:ext>
            </a:extLst>
          </p:cNvPr>
          <p:cNvSpPr txBox="1"/>
          <p:nvPr/>
        </p:nvSpPr>
        <p:spPr>
          <a:xfrm>
            <a:off x="926123" y="6025661"/>
            <a:ext cx="7444154" cy="6924973"/>
          </a:xfrm>
          <a:prstGeom prst="rect">
            <a:avLst/>
          </a:prstGeom>
          <a:solidFill>
            <a:srgbClr val="073174"/>
          </a:solidFill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placeholder.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in the Images group, click “Pictures” and then click “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Device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dialog box that opens, navigate to the photo you want to insert and click “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best results crop or resize your photo or logo before adding it to the template.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609FCA-5C5B-18E5-48C7-C29FF7D2B15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39" b="439"/>
          <a:stretch/>
        </p:blipFill>
        <p:spPr>
          <a:xfrm>
            <a:off x="9018495" y="6025661"/>
            <a:ext cx="3588384" cy="3556907"/>
          </a:xfrm>
          <a:prstGeom prst="rect">
            <a:avLst/>
          </a:prstGeom>
          <a:ln w="28575">
            <a:solidFill>
              <a:srgbClr val="0091E2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166E212-8315-E7F5-DEFD-6AD3B766C7D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225" t="3139" r="4825" b="16893"/>
          <a:stretch/>
        </p:blipFill>
        <p:spPr>
          <a:xfrm>
            <a:off x="9018495" y="9805273"/>
            <a:ext cx="3588384" cy="3529163"/>
          </a:xfrm>
          <a:prstGeom prst="rect">
            <a:avLst/>
          </a:prstGeom>
          <a:ln w="28575">
            <a:solidFill>
              <a:srgbClr val="0091E2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86D48C9-70B5-AD63-9BC0-86F670CBEF7B}"/>
              </a:ext>
            </a:extLst>
          </p:cNvPr>
          <p:cNvSpPr txBox="1"/>
          <p:nvPr/>
        </p:nvSpPr>
        <p:spPr>
          <a:xfrm>
            <a:off x="0" y="2672862"/>
            <a:ext cx="13716000" cy="2800767"/>
          </a:xfrm>
          <a:prstGeom prst="rect">
            <a:avLst/>
          </a:prstGeom>
          <a:solidFill>
            <a:srgbClr val="073174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0091E2"/>
                </a:solidFill>
                <a:latin typeface="Arial Black" panose="020B0A04020102020204" pitchFamily="34" charset="0"/>
              </a:rPr>
              <a:t>Insert Picture in</a:t>
            </a:r>
          </a:p>
          <a:p>
            <a:pPr algn="ctr"/>
            <a:r>
              <a:rPr lang="en-US" sz="8800" dirty="0">
                <a:solidFill>
                  <a:srgbClr val="0091E2"/>
                </a:solidFill>
                <a:latin typeface="Arial Black" panose="020B0A04020102020204" pitchFamily="34" charset="0"/>
              </a:rPr>
              <a:t>PowerPoint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150E321-2DDD-BB6D-69A4-23FB7E8476BD}"/>
              </a:ext>
            </a:extLst>
          </p:cNvPr>
          <p:cNvCxnSpPr/>
          <p:nvPr/>
        </p:nvCxnSpPr>
        <p:spPr>
          <a:xfrm>
            <a:off x="1160584" y="5549030"/>
            <a:ext cx="11428074" cy="0"/>
          </a:xfrm>
          <a:prstGeom prst="line">
            <a:avLst/>
          </a:prstGeom>
          <a:ln w="57150">
            <a:solidFill>
              <a:srgbClr val="0091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A3D13C0-5AF2-906C-36C8-A7E6E3190A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5542" y="374889"/>
            <a:ext cx="9164917" cy="21783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3200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3F83BBD1-BC7D-0C41-9C37-73368E017EE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8708" y="9459260"/>
            <a:ext cx="12558584" cy="1606342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600" i="0">
                <a:solidFill>
                  <a:srgbClr val="073174"/>
                </a:solidFill>
                <a:effectLst>
                  <a:outerShdw blurRad="50800" dist="38100" dir="10800000" sx="101000" sy="101000" algn="r" rotWithShape="0">
                    <a:srgbClr val="FBC41E">
                      <a:alpha val="40000"/>
                    </a:srgbClr>
                  </a:outerShdw>
                </a:effectLst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>
                <a:effectLst>
                  <a:outerShdw blurRad="50800" dist="38100" dir="10800000" sx="101000" sy="101000" algn="r" rotWithShape="0">
                    <a:srgbClr val="0091E2">
                      <a:alpha val="40000"/>
                    </a:srgbClr>
                  </a:outerShdw>
                </a:effectLst>
              </a:rPr>
              <a:t>Click to enter #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3328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D7A582D-7811-BD17-2F83-8E06241C7371}"/>
              </a:ext>
            </a:extLst>
          </p:cNvPr>
          <p:cNvSpPr/>
          <p:nvPr/>
        </p:nvSpPr>
        <p:spPr>
          <a:xfrm>
            <a:off x="0" y="0"/>
            <a:ext cx="13716000" cy="2016690"/>
          </a:xfrm>
          <a:prstGeom prst="rect">
            <a:avLst/>
          </a:prstGeom>
          <a:solidFill>
            <a:srgbClr val="073174"/>
          </a:solidFill>
          <a:ln>
            <a:solidFill>
              <a:srgbClr val="07317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6032F8-00CD-B62F-2E55-3FC51BB52E90}"/>
              </a:ext>
            </a:extLst>
          </p:cNvPr>
          <p:cNvSpPr txBox="1"/>
          <p:nvPr/>
        </p:nvSpPr>
        <p:spPr>
          <a:xfrm>
            <a:off x="319414" y="2129453"/>
            <a:ext cx="13077171" cy="10972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200"/>
              </a:spcBef>
              <a:spcAft>
                <a:spcPts val="60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GENERIC STATEMENT (USE UNTIL </a:t>
            </a:r>
            <a:r>
              <a:rPr lang="en-US" sz="2800" b="1" u="sng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SEPTEMBER 21</a:t>
            </a: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):</a:t>
            </a:r>
            <a:endParaRPr lang="en-US" sz="32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1: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am excited to be an exhibitor at the MAG Payments Conference this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September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Register for the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MAGPaymentsConference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today and share the excitement centered around this event! </a:t>
            </a:r>
          </a:p>
          <a:p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https://www.merchantadvisorygroup.org/conferences/mag-payments-conference-26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22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GENERIC STATEMENT (USE UNTIL SEPTEMBER 21):</a:t>
            </a:r>
          </a:p>
          <a:p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2: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am privileged to be an exhibitor at the MAG Payments Conference, which invites industry experts to discuss various topics including fraud, payments processing, alternative payments, and authentication. I strongly recommend securing your spot and registering today!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MAGPaymentsConference</a:t>
            </a:r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https://www.merchantadvisorygroup.org/conferences/mag-payments-conference-26</a:t>
            </a:r>
            <a:endParaRPr lang="en-U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UNTIL SEPTEMBER 26:</a:t>
            </a:r>
            <a:endParaRPr lang="en-US" sz="32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3: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MAG Payments Conference aims to cultivate enduring partnerships and provide valuable insights from payments industry experts. I am thrilled to be exhibiting at Booth [INSERT BOOTH NUMBER] and look forward to seeing you there!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MAGPaymentsConference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https://www.merchantadvisorygroup.org/conferences/mag-payments-conference-26</a:t>
            </a:r>
            <a:endParaRPr lang="en-U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2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WHEN REGISTRATION IS CLOSED (</a:t>
            </a:r>
            <a:r>
              <a:rPr lang="en-US" sz="2800" b="1" u="sng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SEPTEMBER 22-SEPTEMBER 26</a:t>
            </a: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): </a:t>
            </a:r>
            <a:endParaRPr lang="en-US" sz="3200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4: </a:t>
            </a:r>
            <a:r>
              <a:rPr lang="en-U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2026 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lang="en-US" sz="2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MAGPaymentsConference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[less than a week away/starts tomorrow]! I am excited to join payments experts to discuss industry challenges and opportunities for both business and tech-minded individuals. I hope to see you there! </a:t>
            </a:r>
          </a:p>
          <a:p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1200"/>
              </a:spcBef>
              <a:spcAft>
                <a:spcPts val="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IMPORTANT INFORMATION:</a:t>
            </a:r>
          </a:p>
          <a:p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HASHTAG: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MAGPaymentsConference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IMPORTANT LINKS: </a:t>
            </a:r>
          </a:p>
          <a:p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https://www.merchantadvisorygroup.org/conferences/mag-payments-conference-26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www.linkedin.com/company/merchant-advisory-group/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5DAAAC-DFE0-8FE6-47AC-BE4A809DE451}"/>
              </a:ext>
            </a:extLst>
          </p:cNvPr>
          <p:cNvSpPr txBox="1"/>
          <p:nvPr/>
        </p:nvSpPr>
        <p:spPr>
          <a:xfrm>
            <a:off x="5955322" y="584971"/>
            <a:ext cx="776067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800" b="1" kern="1400" spc="-5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Sponsor Social Share Kit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51F8C0-F88B-54ED-D4A0-95B8EC90E4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169" y="440695"/>
            <a:ext cx="4683110" cy="11130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75870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D9355634-54ED-04B8-98BA-6A513D8DAF1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8708" y="9459260"/>
            <a:ext cx="12558584" cy="1606342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600" i="0">
                <a:solidFill>
                  <a:srgbClr val="073174"/>
                </a:solidFill>
                <a:effectLst>
                  <a:outerShdw blurRad="50800" dist="38100" dir="10800000" sx="101000" sy="101000" algn="r" rotWithShape="0">
                    <a:srgbClr val="FBC41E">
                      <a:alpha val="40000"/>
                    </a:srgbClr>
                  </a:outerShdw>
                </a:effectLst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>
                <a:effectLst>
                  <a:outerShdw blurRad="50800" dist="38100" dir="10800000" sx="101000" sy="101000" algn="r" rotWithShape="0">
                    <a:srgbClr val="0091E2">
                      <a:alpha val="40000"/>
                    </a:srgbClr>
                  </a:outerShdw>
                </a:effectLst>
              </a:rPr>
              <a:t>300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94110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veUJT0an"/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7822</TotalTime>
  <Words>436</Words>
  <Application>Microsoft Macintosh PowerPoint</Application>
  <PresentationFormat>Custom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 Wohlberg</dc:creator>
  <cp:lastModifiedBy>Abby Arseneau</cp:lastModifiedBy>
  <cp:revision>74</cp:revision>
  <dcterms:created xsi:type="dcterms:W3CDTF">2023-02-16T19:19:06Z</dcterms:created>
  <dcterms:modified xsi:type="dcterms:W3CDTF">2026-04-30T16:55:04Z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BC6AEEAA-DB4C-4EEF-9CB0-71634388B925</vt:lpwstr>
  </property>
  <property fmtid="{D5CDD505-2E9C-101B-9397-08002B2CF9AE}" pid="3" name="ArticulatePath">
    <vt:lpwstr>PM24_Social-Template_Speaker</vt:lpwstr>
  </property>
</Properties>
</file>