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ink/ink1.xml" ContentType="application/inkml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0" r:id="rId2"/>
    <p:sldId id="271" r:id="rId3"/>
    <p:sldId id="276" r:id="rId4"/>
    <p:sldId id="273" r:id="rId5"/>
    <p:sldId id="278" r:id="rId6"/>
  </p:sldIdLst>
  <p:sldSz cx="13716000" cy="13716000"/>
  <p:notesSz cx="6858000" cy="9144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structions" id="{6B8F56FF-03A4-45DA-943D-24ED1103C009}">
          <p14:sldIdLst>
            <p14:sldId id="270"/>
            <p14:sldId id="271"/>
          </p14:sldIdLst>
        </p14:section>
        <p14:section name="Templates" id="{37261116-52FD-48D9-9F89-B695E9DFF16C}">
          <p14:sldIdLst>
            <p14:sldId id="276"/>
          </p14:sldIdLst>
        </p14:section>
        <p14:section name="Suggested Social Posts" id="{DC1FB6B2-8F8F-4F12-9781-9C56715B7518}">
          <p14:sldIdLst>
            <p14:sldId id="273"/>
          </p14:sldIdLst>
        </p14:section>
        <p14:section name="Examples" id="{82D2DE65-65D2-4C2C-92F7-64747026A289}">
          <p14:sldIdLst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2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B6D9"/>
    <a:srgbClr val="0091E2"/>
    <a:srgbClr val="073174"/>
    <a:srgbClr val="FBC41E"/>
    <a:srgbClr val="003680"/>
    <a:srgbClr val="E6E6E6"/>
    <a:srgbClr val="0D57CE"/>
    <a:srgbClr val="FFFFFF"/>
    <a:srgbClr val="ED2A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/>
    <p:restoredTop sz="96327"/>
  </p:normalViewPr>
  <p:slideViewPr>
    <p:cSldViewPr snapToGrid="0">
      <p:cViewPr varScale="1">
        <p:scale>
          <a:sx n="53" d="100"/>
          <a:sy n="53" d="100"/>
        </p:scale>
        <p:origin x="3024" y="200"/>
      </p:cViewPr>
      <p:guideLst>
        <p:guide orient="horz" pos="4320"/>
        <p:guide pos="27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8T16:22:19.02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25 1 24575,'-12'1'0,"7"0"0,-3 0 0</inkml:trace>
</inkml:ink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97DC6AE-C06F-3866-8FAF-CFCCEF80FEA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t="83" b="83"/>
          <a:stretch/>
        </p:blipFill>
        <p:spPr>
          <a:xfrm>
            <a:off x="0" y="0"/>
            <a:ext cx="13716000" cy="13716000"/>
          </a:xfrm>
          <a:prstGeom prst="rect">
            <a:avLst/>
          </a:prstGeom>
        </p:spPr>
      </p:pic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95E01ED2-79EF-C7BF-058A-01E9694EF71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456582" y="8439676"/>
            <a:ext cx="5058120" cy="2631987"/>
          </a:xfrm>
          <a:solidFill>
            <a:schemeClr val="bg1"/>
          </a:solidFill>
          <a:ln>
            <a:noFill/>
          </a:ln>
        </p:spPr>
        <p:txBody>
          <a:bodyPr anchor="t" anchorCtr="0"/>
          <a:lstStyle>
            <a:lvl1pPr marL="571500" indent="-571500">
              <a:buFont typeface="Arial" panose="020B0604020202020204" pitchFamily="34" charset="0"/>
              <a:buChar char="•"/>
              <a:defRPr/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/>
              <a:t>Click icon to add logo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2210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124757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customXml" Target="../ink/ink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730253"/>
            <a:ext cx="1183005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3651250"/>
            <a:ext cx="1183005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D3D80-9D8D-A94A-B247-3E7FB7B8D04B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2712703"/>
            <a:ext cx="46291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811DD-5CA4-F741-84CA-28B85B02C1E6}" type="slidenum">
              <a:rPr lang="en-US" smtClean="0"/>
              <a:t>‹#›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978150F3-6FD1-000C-FB99-BA7CC3566C2A}"/>
                  </a:ext>
                </a:extLst>
              </p14:cNvPr>
              <p14:cNvContentPartPr/>
              <p14:nvPr userDrawn="1"/>
            </p14:nvContentPartPr>
            <p14:xfrm>
              <a:off x="-2001788" y="3661043"/>
              <a:ext cx="9360" cy="144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978150F3-6FD1-000C-FB99-BA7CC3566C2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-2007908" y="3654923"/>
                <a:ext cx="21600" cy="13680"/>
              </a:xfrm>
              <a:prstGeom prst="rect">
                <a:avLst/>
              </a:prstGeom>
            </p:spPr>
          </p:pic>
        </mc:Fallback>
      </mc:AlternateContent>
    </p:spTree>
    <p:custDataLst>
      <p:tags r:id="rId4"/>
    </p:custDataLst>
    <p:extLst>
      <p:ext uri="{BB962C8B-B14F-4D97-AF65-F5344CB8AC3E}">
        <p14:creationId xmlns:p14="http://schemas.microsoft.com/office/powerpoint/2010/main" val="1800757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chantadvisorygroup.org/conferences/mag-payments-summit-singapore-26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3.png"/><Relationship Id="rId4" Type="http://schemas.openxmlformats.org/officeDocument/2006/relationships/hyperlink" Target="http://www.linkedin.com/company/merchant-advisory-group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1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B552692-174D-5860-AD70-FA22D984CCED}"/>
              </a:ext>
            </a:extLst>
          </p:cNvPr>
          <p:cNvSpPr txBox="1"/>
          <p:nvPr/>
        </p:nvSpPr>
        <p:spPr>
          <a:xfrm>
            <a:off x="1160584" y="6002215"/>
            <a:ext cx="11664461" cy="6370975"/>
          </a:xfrm>
          <a:prstGeom prst="rect">
            <a:avLst/>
          </a:prstGeom>
          <a:solidFill>
            <a:srgbClr val="073174"/>
          </a:solidFill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slide 3 you will find the template for promoting your role at our event. Examples are at the back of this deck.</a:t>
            </a:r>
            <a:b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 the information (Logo) – see next screen for detailed instructions on how to do this.</a:t>
            </a:r>
            <a:b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Print the appropriate slides as JPGs which will fit neatly into your social media platform!</a:t>
            </a:r>
            <a:b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the “Kit” (MS Word document) that fits your situation to source suggested pre-, during, and post- conference social media posts.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20920C-9DFD-FB81-4DAC-39262437841D}"/>
              </a:ext>
            </a:extLst>
          </p:cNvPr>
          <p:cNvSpPr txBox="1"/>
          <p:nvPr/>
        </p:nvSpPr>
        <p:spPr>
          <a:xfrm>
            <a:off x="0" y="2672862"/>
            <a:ext cx="13716000" cy="2800767"/>
          </a:xfrm>
          <a:prstGeom prst="rect">
            <a:avLst/>
          </a:prstGeom>
          <a:solidFill>
            <a:srgbClr val="07317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rgbClr val="15A5B0"/>
                </a:solidFill>
                <a:latin typeface="Arial Black" panose="020B0A04020102020204" pitchFamily="34" charset="0"/>
              </a:rPr>
              <a:t>Using the </a:t>
            </a:r>
          </a:p>
          <a:p>
            <a:pPr algn="ctr"/>
            <a:r>
              <a:rPr lang="en-US" sz="8800" dirty="0">
                <a:solidFill>
                  <a:srgbClr val="15A5B0"/>
                </a:solidFill>
                <a:latin typeface="Arial Black" panose="020B0A04020102020204" pitchFamily="34" charset="0"/>
              </a:rPr>
              <a:t>Templates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172A0AD-EE88-9681-5947-00EED39CA26B}"/>
              </a:ext>
            </a:extLst>
          </p:cNvPr>
          <p:cNvCxnSpPr/>
          <p:nvPr/>
        </p:nvCxnSpPr>
        <p:spPr>
          <a:xfrm>
            <a:off x="1160584" y="5549030"/>
            <a:ext cx="11428074" cy="0"/>
          </a:xfrm>
          <a:prstGeom prst="line">
            <a:avLst/>
          </a:prstGeom>
          <a:ln w="57150">
            <a:solidFill>
              <a:srgbClr val="15A5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E093A18F-66A6-CADC-5C51-51FC3070EE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7527" y="396312"/>
            <a:ext cx="9740947" cy="180695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47361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1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5C7CFB2-49CE-B20D-6AF7-E8C57958061B}"/>
              </a:ext>
            </a:extLst>
          </p:cNvPr>
          <p:cNvSpPr txBox="1"/>
          <p:nvPr/>
        </p:nvSpPr>
        <p:spPr>
          <a:xfrm>
            <a:off x="926123" y="6025661"/>
            <a:ext cx="7444154" cy="6924973"/>
          </a:xfrm>
          <a:prstGeom prst="rect">
            <a:avLst/>
          </a:prstGeom>
          <a:solidFill>
            <a:srgbClr val="073174"/>
          </a:solidFill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the placeholder.</a:t>
            </a:r>
            <a:b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in the Images group, click “Pictures” and then click “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Device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  <a:b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dialog box that opens, navigate to the photo you want to insert and click “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1657350" lvl="2" indent="-7429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best results crop or resize your photo or logo before adding it to the template.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609FCA-5C5B-18E5-48C7-C29FF7D2B15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47" b="547"/>
          <a:stretch/>
        </p:blipFill>
        <p:spPr>
          <a:xfrm>
            <a:off x="9018495" y="6025661"/>
            <a:ext cx="3588384" cy="3556907"/>
          </a:xfrm>
          <a:prstGeom prst="rect">
            <a:avLst/>
          </a:prstGeom>
          <a:ln w="28575">
            <a:solidFill>
              <a:srgbClr val="0091E2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166E212-8315-E7F5-DEFD-6AD3B766C7D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225" t="3139" r="4825" b="16893"/>
          <a:stretch/>
        </p:blipFill>
        <p:spPr>
          <a:xfrm>
            <a:off x="9018495" y="9805273"/>
            <a:ext cx="3588384" cy="3529163"/>
          </a:xfrm>
          <a:prstGeom prst="rect">
            <a:avLst/>
          </a:prstGeom>
          <a:ln w="28575">
            <a:solidFill>
              <a:srgbClr val="0091E2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2C689A-4BE8-72FF-B52A-8109EED4EAD0}"/>
              </a:ext>
            </a:extLst>
          </p:cNvPr>
          <p:cNvSpPr txBox="1"/>
          <p:nvPr/>
        </p:nvSpPr>
        <p:spPr>
          <a:xfrm>
            <a:off x="0" y="2672862"/>
            <a:ext cx="13716000" cy="2800767"/>
          </a:xfrm>
          <a:prstGeom prst="rect">
            <a:avLst/>
          </a:prstGeom>
          <a:solidFill>
            <a:srgbClr val="073174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rgbClr val="15A5B0"/>
                </a:solidFill>
                <a:latin typeface="Arial Black" panose="020B0A04020102020204" pitchFamily="34" charset="0"/>
              </a:rPr>
              <a:t>Insert Picture in</a:t>
            </a:r>
          </a:p>
          <a:p>
            <a:pPr algn="ctr"/>
            <a:r>
              <a:rPr lang="en-US" sz="8800" dirty="0">
                <a:solidFill>
                  <a:srgbClr val="15A5B0"/>
                </a:solidFill>
                <a:latin typeface="Arial Black" panose="020B0A04020102020204" pitchFamily="34" charset="0"/>
              </a:rPr>
              <a:t>PowerPoint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EBE692B-C978-2299-789C-0FB986E9F69D}"/>
              </a:ext>
            </a:extLst>
          </p:cNvPr>
          <p:cNvCxnSpPr/>
          <p:nvPr/>
        </p:nvCxnSpPr>
        <p:spPr>
          <a:xfrm>
            <a:off x="1160584" y="5549030"/>
            <a:ext cx="11428074" cy="0"/>
          </a:xfrm>
          <a:prstGeom prst="line">
            <a:avLst/>
          </a:prstGeom>
          <a:ln w="57150">
            <a:solidFill>
              <a:srgbClr val="15A5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153BD667-6847-4188-1C14-E96DAE2E32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7527" y="396312"/>
            <a:ext cx="9740947" cy="180695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32008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9858DAC-F988-7635-0DC3-11F9CB2A402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681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D7A582D-7811-BD17-2F83-8E06241C7371}"/>
              </a:ext>
            </a:extLst>
          </p:cNvPr>
          <p:cNvSpPr/>
          <p:nvPr/>
        </p:nvSpPr>
        <p:spPr>
          <a:xfrm>
            <a:off x="0" y="0"/>
            <a:ext cx="13716000" cy="2016690"/>
          </a:xfrm>
          <a:prstGeom prst="rect">
            <a:avLst/>
          </a:prstGeom>
          <a:solidFill>
            <a:srgbClr val="073174"/>
          </a:solidFill>
          <a:ln>
            <a:solidFill>
              <a:srgbClr val="07317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B4B339-C76B-CFB7-FA3B-B5936D3F5BF8}"/>
              </a:ext>
            </a:extLst>
          </p:cNvPr>
          <p:cNvSpPr txBox="1"/>
          <p:nvPr/>
        </p:nvSpPr>
        <p:spPr>
          <a:xfrm>
            <a:off x="4133588" y="584973"/>
            <a:ext cx="958241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800" b="1" kern="1400" spc="-5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Sponsor Social Share Kit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E50DED-8D87-C466-6F6E-501971FBB630}"/>
              </a:ext>
            </a:extLst>
          </p:cNvPr>
          <p:cNvSpPr txBox="1"/>
          <p:nvPr/>
        </p:nvSpPr>
        <p:spPr>
          <a:xfrm>
            <a:off x="319414" y="2143601"/>
            <a:ext cx="13077171" cy="110645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1200"/>
              </a:spcBef>
              <a:spcAft>
                <a:spcPts val="600"/>
              </a:spcAft>
            </a:pP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GENERIC STATEMENT (USE UNTIL </a:t>
            </a:r>
            <a:r>
              <a:rPr lang="en-US" sz="2800" b="1" u="sng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12</a:t>
            </a: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OCTOBER):</a:t>
            </a:r>
          </a:p>
          <a:p>
            <a:r>
              <a:rPr lang="en-US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Option 1: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am excited to be a sponsor of the MAG Payments Summit-Singapore 26,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happening 20-21 October 2026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Register for the #</a:t>
            </a:r>
            <a:r>
              <a:rPr lang="en-US" sz="2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MAGPaymentsAPAC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Summit today and share the excitement centered around this event! </a:t>
            </a:r>
            <a:r>
              <a:rPr lang="en-US" sz="2400" dirty="0">
                <a:hlinkClick r:id="rId3" tooltip="https://www.merchantadvisorygroup.org/conferences/mag-payments-summit-singapore-26"/>
              </a:rPr>
              <a:t>https://www.merchantadvisorygroup.org/conferences/mag-payments-summit-singapore-26</a:t>
            </a:r>
            <a:endParaRPr lang="en-US" sz="2400" dirty="0"/>
          </a:p>
          <a:p>
            <a:endParaRPr lang="en-US" sz="2200" b="1" u="sng" kern="0" dirty="0">
              <a:solidFill>
                <a:srgbClr val="0563C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GENERIC STATEMENT (USE UNTIL </a:t>
            </a:r>
            <a:r>
              <a:rPr lang="en-US" sz="2800" b="1" u="sng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12</a:t>
            </a: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OCTOBER):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Option 2: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am privileged to be a sponsor at the MAG Payments Summit-Singapore 26, which invites industry experts to discuss various topics including fraud, payments processing, alternative payments, and authentication. I strongly recommend securing your spot and registering today! #</a:t>
            </a:r>
            <a:r>
              <a:rPr lang="en-US" sz="2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MAGPaymentsAPAC</a:t>
            </a:r>
            <a:endParaRPr lang="en-US" sz="2200" u="sng" dirty="0">
              <a:solidFill>
                <a:srgbClr val="0563C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hlinkClick r:id="rId3" tooltip="https://www.merchantadvisorygroup.org/conferences/mag-payments-summit-singapore-26"/>
              </a:rPr>
              <a:t>https://www.merchantadvisorygroup.org/conferences/mag-payments-summit-singapore-26</a:t>
            </a:r>
            <a:endParaRPr lang="en-US" sz="2400" dirty="0"/>
          </a:p>
          <a:p>
            <a:endParaRPr lang="en-US" sz="2200" b="1" u="sng" kern="0" dirty="0">
              <a:solidFill>
                <a:srgbClr val="0563C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 UNTIL 19 OCTOBER: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Option 3: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The MAG Payments Summit-Singapore 26 aims to cultivate enduring partnerships and provide valuable insights from payments industry experts. I am thrilled to be a sponsor of this event, and I look forward to seeing you there! #</a:t>
            </a:r>
            <a:r>
              <a:rPr lang="en-US" sz="2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MAGPaymentsAPAC</a:t>
            </a:r>
            <a:endParaRPr lang="en-US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hlinkClick r:id="rId3" tooltip="https://www.merchantadvisorygroup.org/conferences/mag-payments-summit-singapore-26"/>
              </a:rPr>
              <a:t>https://www.merchantadvisorygroup.org/conferences/mag-payments-summit-singapore-26</a:t>
            </a:r>
            <a:endParaRPr lang="en-US" sz="2400" dirty="0"/>
          </a:p>
          <a:p>
            <a:endParaRPr lang="en-US" sz="2400" b="1" u="sng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 WHEN REGISTRATION IS CLOSED </a:t>
            </a:r>
            <a:r>
              <a:rPr lang="en-US" sz="2800" b="1" u="sng" ker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(13 OCTOBER- 1</a:t>
            </a: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</a:t>
            </a:r>
            <a:r>
              <a:rPr lang="en-US" sz="2800" b="1" u="sng" ker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OCTOBER): </a:t>
            </a:r>
            <a:endParaRPr lang="en-US" sz="2800" b="1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Option 4: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MAG Payments Summit-Singapore 26 </a:t>
            </a:r>
            <a:r>
              <a:rPr lang="en-U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[less than a week away/starts tomorrow]! I am excited to join payments experts to discuss industry challenges and opportunities for both business and tech-minded individuals. I hope to see you there! 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1200"/>
              </a:spcBef>
              <a:spcAft>
                <a:spcPts val="0"/>
              </a:spcAft>
            </a:pP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IMPORTANT INFORMATION:</a:t>
            </a:r>
            <a:endParaRPr lang="en-US" sz="3200" b="1" u="sng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HASHTAG: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#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MAGPaymentsAPAC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#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MAGPaymentsSummit</a:t>
            </a:r>
            <a:endParaRPr lang="en-US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IMPORTANT LINKS: </a:t>
            </a:r>
            <a:endParaRPr lang="en-US" sz="2800" b="1" u="sng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hlinkClick r:id="rId3" tooltip="https://www.merchantadvisorygroup.org/conferences/mag-payments-summit-singapore-26"/>
              </a:rPr>
              <a:t>https://www.merchantadvisorygroup.org/conferences/mag-payments-summit-singapore-26</a:t>
            </a:r>
            <a:endParaRPr lang="en-US" sz="2400" dirty="0"/>
          </a:p>
          <a:p>
            <a:r>
              <a:rPr lang="en-US" sz="24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www.linkedin.com/company/merchant-advisory-group/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88F869-4224-1BBC-E159-23050F2477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7701" y="565398"/>
            <a:ext cx="4383759" cy="81319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82867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FAA78123-B75A-5729-F663-75849C62653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Placeholder 3">
            <a:extLst>
              <a:ext uri="{FF2B5EF4-FFF2-40B4-BE49-F238E27FC236}">
                <a16:creationId xmlns:a16="http://schemas.microsoft.com/office/drawing/2014/main" id="{06E347A2-E5D0-DA16-CCBC-F4ACB97D20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312" b="14941"/>
          <a:stretch/>
        </p:blipFill>
        <p:spPr>
          <a:xfrm>
            <a:off x="2705623" y="8204548"/>
            <a:ext cx="8536888" cy="3269293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10500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veUJT0an"/>
  <p:tag name="ARTICULATE_SLIDE_COUNT" val="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7780</TotalTime>
  <Words>441</Words>
  <Application>Microsoft Macintosh PowerPoint</Application>
  <PresentationFormat>Custom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Drew Wohlberg</dc:creator>
  <cp:lastModifiedBy>Abby Arseneau</cp:lastModifiedBy>
  <cp:revision>68</cp:revision>
  <dcterms:created xsi:type="dcterms:W3CDTF">2023-02-16T19:19:06Z</dcterms:created>
  <dcterms:modified xsi:type="dcterms:W3CDTF">2026-04-30T19:21:12Z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BC6AEEAA-DB4C-4EEF-9CB0-71634388B925</vt:lpwstr>
  </property>
  <property fmtid="{D5CDD505-2E9C-101B-9397-08002B2CF9AE}" pid="3" name="ArticulatePath">
    <vt:lpwstr>PM24_Social-Template_Speaker</vt:lpwstr>
  </property>
</Properties>
</file>